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0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1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4E4B"/>
    <a:srgbClr val="49A0B6"/>
    <a:srgbClr val="8AA54D"/>
    <a:srgbClr val="523E92"/>
    <a:srgbClr val="808BA4"/>
    <a:srgbClr val="E3E7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3349-11EF-4F6E-9B58-3D8431620781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1A1C-CD8D-4419-8ED2-2654EC156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214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3349-11EF-4F6E-9B58-3D8431620781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1A1C-CD8D-4419-8ED2-2654EC156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83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3349-11EF-4F6E-9B58-3D8431620781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1A1C-CD8D-4419-8ED2-2654EC156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67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3349-11EF-4F6E-9B58-3D8431620781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1A1C-CD8D-4419-8ED2-2654EC156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256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3349-11EF-4F6E-9B58-3D8431620781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1A1C-CD8D-4419-8ED2-2654EC156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451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3349-11EF-4F6E-9B58-3D8431620781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1A1C-CD8D-4419-8ED2-2654EC156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32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3349-11EF-4F6E-9B58-3D8431620781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1A1C-CD8D-4419-8ED2-2654EC156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7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3349-11EF-4F6E-9B58-3D8431620781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1A1C-CD8D-4419-8ED2-2654EC156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4967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3349-11EF-4F6E-9B58-3D8431620781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1A1C-CD8D-4419-8ED2-2654EC156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40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3349-11EF-4F6E-9B58-3D8431620781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1A1C-CD8D-4419-8ED2-2654EC156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93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3349-11EF-4F6E-9B58-3D8431620781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1A1C-CD8D-4419-8ED2-2654EC156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743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83349-11EF-4F6E-9B58-3D8431620781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21A1C-CD8D-4419-8ED2-2654EC156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58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-2757"/>
            <a:ext cx="9144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PERSICAIRE – Restitution des résultats </a:t>
            </a:r>
            <a:endParaRPr lang="fr-FR" sz="36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488888" y="5323438"/>
            <a:ext cx="14799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Nom du site </a:t>
            </a:r>
          </a:p>
          <a:p>
            <a:r>
              <a:rPr lang="fr-FR" i="1" dirty="0" smtClean="0"/>
              <a:t>Structure</a:t>
            </a:r>
          </a:p>
          <a:p>
            <a:r>
              <a:rPr lang="fr-FR" i="1" dirty="0" smtClean="0"/>
              <a:t>Dates </a:t>
            </a:r>
          </a:p>
          <a:p>
            <a:r>
              <a:rPr lang="fr-FR" i="1" dirty="0" smtClean="0"/>
              <a:t>Observateurs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234016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>
          <a:xfrm>
            <a:off x="8049852" y="4023604"/>
            <a:ext cx="1080000" cy="468000"/>
          </a:xfrm>
          <a:prstGeom prst="rect">
            <a:avLst/>
          </a:prstGeom>
          <a:solidFill>
            <a:srgbClr val="8AA54D"/>
          </a:solidFill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8" name="Rectangle 17"/>
          <p:cNvSpPr/>
          <p:nvPr/>
        </p:nvSpPr>
        <p:spPr>
          <a:xfrm>
            <a:off x="8049852" y="702930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49852" y="0"/>
            <a:ext cx="1080000" cy="685113"/>
          </a:xfrm>
          <a:prstGeom prst="rect">
            <a:avLst/>
          </a:prstGeom>
          <a:noFill/>
          <a:ln w="19050">
            <a:solidFill>
              <a:srgbClr val="80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rgbClr val="727E9A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7297772" y="1376497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11834" y="2729427"/>
            <a:ext cx="2004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POLLUTIONS</a:t>
            </a:r>
            <a:endParaRPr lang="fr-FR" sz="1000" b="1" dirty="0">
              <a:solidFill>
                <a:srgbClr val="BF4E4B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049852" y="4136080"/>
            <a:ext cx="107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ESPECES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049852" y="83399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PAYSAGE</a:t>
            </a:r>
            <a:r>
              <a:rPr lang="fr-FR" sz="900" u="sng" dirty="0">
                <a:solidFill>
                  <a:srgbClr val="523E92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30082" y="0"/>
            <a:ext cx="484718" cy="702016"/>
          </a:xfrm>
          <a:prstGeom prst="rect">
            <a:avLst/>
          </a:prstGeom>
          <a:solidFill>
            <a:srgbClr val="80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" name="Rectangle 11"/>
          <p:cNvSpPr/>
          <p:nvPr/>
        </p:nvSpPr>
        <p:spPr>
          <a:xfrm>
            <a:off x="7530082" y="692222"/>
            <a:ext cx="484720" cy="974422"/>
          </a:xfrm>
          <a:prstGeom prst="rect">
            <a:avLst/>
          </a:prstGeom>
          <a:solidFill>
            <a:srgbClr val="523E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3" name="Rectangle 12"/>
          <p:cNvSpPr/>
          <p:nvPr/>
        </p:nvSpPr>
        <p:spPr>
          <a:xfrm>
            <a:off x="7530082" y="1664908"/>
            <a:ext cx="486657" cy="1422918"/>
          </a:xfrm>
          <a:prstGeom prst="rect">
            <a:avLst/>
          </a:prstGeom>
          <a:solidFill>
            <a:srgbClr val="BF4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4" name="Rectangle 13"/>
          <p:cNvSpPr/>
          <p:nvPr/>
        </p:nvSpPr>
        <p:spPr>
          <a:xfrm>
            <a:off x="7530082" y="3086221"/>
            <a:ext cx="486657" cy="1424466"/>
          </a:xfrm>
          <a:prstGeom prst="rect">
            <a:avLst/>
          </a:prstGeom>
          <a:solidFill>
            <a:srgbClr val="8AA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5" name="Rectangle 14"/>
          <p:cNvSpPr/>
          <p:nvPr/>
        </p:nvSpPr>
        <p:spPr>
          <a:xfrm>
            <a:off x="7530082" y="4510689"/>
            <a:ext cx="486657" cy="2352760"/>
          </a:xfrm>
          <a:prstGeom prst="rect">
            <a:avLst/>
          </a:prstGeom>
          <a:solidFill>
            <a:srgbClr val="49A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20" name="ZoneTexte 19"/>
          <p:cNvSpPr txBox="1"/>
          <p:nvPr/>
        </p:nvSpPr>
        <p:spPr>
          <a:xfrm>
            <a:off x="8049852" y="1260983"/>
            <a:ext cx="108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POLLUTIONS</a:t>
            </a:r>
          </a:p>
          <a:p>
            <a:endParaRPr lang="fr-FR" sz="900" dirty="0"/>
          </a:p>
        </p:txBody>
      </p:sp>
      <p:sp>
        <p:nvSpPr>
          <p:cNvPr id="22" name="ZoneTexte 21"/>
          <p:cNvSpPr txBox="1"/>
          <p:nvPr/>
        </p:nvSpPr>
        <p:spPr>
          <a:xfrm>
            <a:off x="8049852" y="224813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DEGRADATIONS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049852" y="1789668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PAYSAGE</a:t>
            </a:r>
            <a:endParaRPr lang="fr-FR" sz="900" b="1" u="sng" dirty="0">
              <a:solidFill>
                <a:srgbClr val="BF4E4B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049852" y="5051757"/>
            <a:ext cx="1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CONTRE LES PRESSIONS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049852" y="5437315"/>
            <a:ext cx="10941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HABITATS et MICROHABITATS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049852" y="5964209"/>
            <a:ext cx="107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ESPECES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971683" y="4643857"/>
            <a:ext cx="1284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STRATEGIE GLOBALE</a:t>
            </a:r>
            <a:endParaRPr lang="fr-FR" sz="900" dirty="0">
              <a:solidFill>
                <a:srgbClr val="49A0B6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049852" y="6432325"/>
            <a:ext cx="107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SENSIBILISATION ET FORMATION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8049852" y="3225972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PAYSAGE</a:t>
            </a:r>
            <a:r>
              <a:rPr lang="fr-FR" sz="900" u="sng" dirty="0">
                <a:solidFill>
                  <a:srgbClr val="8AA54D"/>
                </a:solidFill>
              </a:rPr>
              <a:t> </a:t>
            </a: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7070512" y="2248607"/>
            <a:ext cx="1421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(site)  </a:t>
            </a:r>
          </a:p>
        </p:txBody>
      </p:sp>
      <p:sp>
        <p:nvSpPr>
          <p:cNvPr id="31" name="ZoneTexte 30"/>
          <p:cNvSpPr txBox="1"/>
          <p:nvPr/>
        </p:nvSpPr>
        <p:spPr>
          <a:xfrm rot="16200000">
            <a:off x="7243242" y="235770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 rot="16200000">
            <a:off x="7294324" y="960179"/>
            <a:ext cx="9744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(contexte)</a:t>
            </a:r>
          </a:p>
        </p:txBody>
      </p:sp>
      <p:sp>
        <p:nvSpPr>
          <p:cNvPr id="33" name="ZoneTexte 32"/>
          <p:cNvSpPr txBox="1"/>
          <p:nvPr/>
        </p:nvSpPr>
        <p:spPr>
          <a:xfrm rot="16200000">
            <a:off x="6997741" y="3737615"/>
            <a:ext cx="15643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ETAT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16200000">
            <a:off x="6617639" y="5551168"/>
            <a:ext cx="2342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REPONSES</a:t>
            </a:r>
            <a:r>
              <a:rPr lang="fr-FR" sz="10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8049852" y="3658213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HABITATS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049852" y="1178115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49" name="Rectangle 48"/>
          <p:cNvSpPr/>
          <p:nvPr/>
        </p:nvSpPr>
        <p:spPr>
          <a:xfrm>
            <a:off x="8049852" y="2134335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0" name="Rectangle 49"/>
          <p:cNvSpPr/>
          <p:nvPr/>
        </p:nvSpPr>
        <p:spPr>
          <a:xfrm>
            <a:off x="8049852" y="2604273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1" name="Rectangle 50"/>
          <p:cNvSpPr/>
          <p:nvPr/>
        </p:nvSpPr>
        <p:spPr>
          <a:xfrm>
            <a:off x="8049852" y="1664909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2" name="Rectangle 51"/>
          <p:cNvSpPr/>
          <p:nvPr/>
        </p:nvSpPr>
        <p:spPr>
          <a:xfrm>
            <a:off x="8049852" y="3091430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3" name="Rectangle 52"/>
          <p:cNvSpPr/>
          <p:nvPr/>
        </p:nvSpPr>
        <p:spPr>
          <a:xfrm>
            <a:off x="8049852" y="3556652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5" name="Rectangle 54"/>
          <p:cNvSpPr/>
          <p:nvPr/>
        </p:nvSpPr>
        <p:spPr>
          <a:xfrm>
            <a:off x="8049852" y="4510689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6" name="Rectangle 55"/>
          <p:cNvSpPr/>
          <p:nvPr/>
        </p:nvSpPr>
        <p:spPr>
          <a:xfrm>
            <a:off x="8049852" y="4981731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7" name="Rectangle 56"/>
          <p:cNvSpPr/>
          <p:nvPr/>
        </p:nvSpPr>
        <p:spPr>
          <a:xfrm>
            <a:off x="8049852" y="5449365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8" name="Rectangle 57"/>
          <p:cNvSpPr/>
          <p:nvPr/>
        </p:nvSpPr>
        <p:spPr>
          <a:xfrm>
            <a:off x="8049852" y="5920164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9" name="Rectangle 58"/>
          <p:cNvSpPr/>
          <p:nvPr/>
        </p:nvSpPr>
        <p:spPr>
          <a:xfrm>
            <a:off x="8049852" y="6385257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60" name="ZoneTexte 59"/>
          <p:cNvSpPr txBox="1"/>
          <p:nvPr/>
        </p:nvSpPr>
        <p:spPr>
          <a:xfrm>
            <a:off x="8037338" y="218210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08BA4"/>
                </a:solidFill>
              </a:rPr>
              <a:t>PAYSAGE</a:t>
            </a:r>
            <a:r>
              <a:rPr lang="fr-FR" sz="900" u="sng" dirty="0">
                <a:solidFill>
                  <a:srgbClr val="808BA4"/>
                </a:solidFill>
              </a:rPr>
              <a:t> 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0" y="-2757"/>
            <a:ext cx="753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PERSICAIRE </a:t>
            </a:r>
            <a:r>
              <a:rPr lang="fr-FR" b="1" dirty="0" smtClean="0"/>
              <a:t>– Restitution des résultats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056009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8049852" y="4510689"/>
            <a:ext cx="1080000" cy="468000"/>
          </a:xfrm>
          <a:prstGeom prst="rect">
            <a:avLst/>
          </a:prstGeom>
          <a:solidFill>
            <a:srgbClr val="49A0B6"/>
          </a:solidFill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8" name="Rectangle 17"/>
          <p:cNvSpPr/>
          <p:nvPr/>
        </p:nvSpPr>
        <p:spPr>
          <a:xfrm>
            <a:off x="8049852" y="702930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49852" y="0"/>
            <a:ext cx="1080000" cy="685113"/>
          </a:xfrm>
          <a:prstGeom prst="rect">
            <a:avLst/>
          </a:prstGeom>
          <a:noFill/>
          <a:ln w="19050">
            <a:solidFill>
              <a:srgbClr val="80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rgbClr val="727E9A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7297772" y="1376497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11834" y="2729427"/>
            <a:ext cx="2004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POLLUTIONS</a:t>
            </a:r>
            <a:endParaRPr lang="fr-FR" sz="1000" b="1" dirty="0">
              <a:solidFill>
                <a:srgbClr val="BF4E4B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049852" y="4136080"/>
            <a:ext cx="107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ESPECES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049852" y="83399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PAYSAGE</a:t>
            </a:r>
            <a:r>
              <a:rPr lang="fr-FR" sz="900" u="sng" dirty="0">
                <a:solidFill>
                  <a:srgbClr val="523E92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30082" y="0"/>
            <a:ext cx="484718" cy="702016"/>
          </a:xfrm>
          <a:prstGeom prst="rect">
            <a:avLst/>
          </a:prstGeom>
          <a:solidFill>
            <a:srgbClr val="80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" name="Rectangle 11"/>
          <p:cNvSpPr/>
          <p:nvPr/>
        </p:nvSpPr>
        <p:spPr>
          <a:xfrm>
            <a:off x="7530082" y="692222"/>
            <a:ext cx="484720" cy="974422"/>
          </a:xfrm>
          <a:prstGeom prst="rect">
            <a:avLst/>
          </a:prstGeom>
          <a:solidFill>
            <a:srgbClr val="523E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3" name="Rectangle 12"/>
          <p:cNvSpPr/>
          <p:nvPr/>
        </p:nvSpPr>
        <p:spPr>
          <a:xfrm>
            <a:off x="7530082" y="1664908"/>
            <a:ext cx="486657" cy="1422918"/>
          </a:xfrm>
          <a:prstGeom prst="rect">
            <a:avLst/>
          </a:prstGeom>
          <a:solidFill>
            <a:srgbClr val="BF4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4" name="Rectangle 13"/>
          <p:cNvSpPr/>
          <p:nvPr/>
        </p:nvSpPr>
        <p:spPr>
          <a:xfrm>
            <a:off x="7530082" y="3086221"/>
            <a:ext cx="486657" cy="1424466"/>
          </a:xfrm>
          <a:prstGeom prst="rect">
            <a:avLst/>
          </a:prstGeom>
          <a:solidFill>
            <a:srgbClr val="8AA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5" name="Rectangle 14"/>
          <p:cNvSpPr/>
          <p:nvPr/>
        </p:nvSpPr>
        <p:spPr>
          <a:xfrm>
            <a:off x="7530082" y="4510689"/>
            <a:ext cx="486657" cy="2352760"/>
          </a:xfrm>
          <a:prstGeom prst="rect">
            <a:avLst/>
          </a:prstGeom>
          <a:solidFill>
            <a:srgbClr val="49A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20" name="ZoneTexte 19"/>
          <p:cNvSpPr txBox="1"/>
          <p:nvPr/>
        </p:nvSpPr>
        <p:spPr>
          <a:xfrm>
            <a:off x="8049852" y="1260983"/>
            <a:ext cx="108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POLLUTIONS</a:t>
            </a:r>
          </a:p>
          <a:p>
            <a:endParaRPr lang="fr-FR" sz="900" dirty="0"/>
          </a:p>
        </p:txBody>
      </p:sp>
      <p:sp>
        <p:nvSpPr>
          <p:cNvPr id="22" name="ZoneTexte 21"/>
          <p:cNvSpPr txBox="1"/>
          <p:nvPr/>
        </p:nvSpPr>
        <p:spPr>
          <a:xfrm>
            <a:off x="8049852" y="224813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DEGRADATIONS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049852" y="1789668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PAYSAGE</a:t>
            </a:r>
            <a:endParaRPr lang="fr-FR" sz="900" b="1" u="sng" dirty="0">
              <a:solidFill>
                <a:srgbClr val="BF4E4B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049852" y="5051757"/>
            <a:ext cx="1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CONTRE LES PRESSIONS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049852" y="5437315"/>
            <a:ext cx="10941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HABITATS et MICROHABITATS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049852" y="5964209"/>
            <a:ext cx="107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ESPECES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971683" y="4643857"/>
            <a:ext cx="1284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STRATEGIE GLOBALE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049852" y="6432325"/>
            <a:ext cx="107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SENSIBILISATION ET FORMATION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8049852" y="3225972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PAYSAGE</a:t>
            </a:r>
            <a:r>
              <a:rPr lang="fr-FR" sz="900" u="sng" dirty="0">
                <a:solidFill>
                  <a:srgbClr val="8AA54D"/>
                </a:solidFill>
              </a:rPr>
              <a:t> </a:t>
            </a: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7070512" y="2248607"/>
            <a:ext cx="1421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(site)  </a:t>
            </a:r>
          </a:p>
        </p:txBody>
      </p:sp>
      <p:sp>
        <p:nvSpPr>
          <p:cNvPr id="31" name="ZoneTexte 30"/>
          <p:cNvSpPr txBox="1"/>
          <p:nvPr/>
        </p:nvSpPr>
        <p:spPr>
          <a:xfrm rot="16200000">
            <a:off x="7243242" y="235770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 rot="16200000">
            <a:off x="7294324" y="960179"/>
            <a:ext cx="9744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(contexte)</a:t>
            </a:r>
          </a:p>
        </p:txBody>
      </p:sp>
      <p:sp>
        <p:nvSpPr>
          <p:cNvPr id="33" name="ZoneTexte 32"/>
          <p:cNvSpPr txBox="1"/>
          <p:nvPr/>
        </p:nvSpPr>
        <p:spPr>
          <a:xfrm rot="16200000">
            <a:off x="6997741" y="3737615"/>
            <a:ext cx="15643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ETAT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16200000">
            <a:off x="6617639" y="5551168"/>
            <a:ext cx="2342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REPONSES</a:t>
            </a:r>
            <a:r>
              <a:rPr lang="fr-FR" sz="10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8049852" y="3658213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HABITATS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049852" y="1178115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49" name="Rectangle 48"/>
          <p:cNvSpPr/>
          <p:nvPr/>
        </p:nvSpPr>
        <p:spPr>
          <a:xfrm>
            <a:off x="8049852" y="2134335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0" name="Rectangle 49"/>
          <p:cNvSpPr/>
          <p:nvPr/>
        </p:nvSpPr>
        <p:spPr>
          <a:xfrm>
            <a:off x="8049852" y="2604273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1" name="Rectangle 50"/>
          <p:cNvSpPr/>
          <p:nvPr/>
        </p:nvSpPr>
        <p:spPr>
          <a:xfrm>
            <a:off x="8049852" y="1664909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2" name="Rectangle 51"/>
          <p:cNvSpPr/>
          <p:nvPr/>
        </p:nvSpPr>
        <p:spPr>
          <a:xfrm>
            <a:off x="8049852" y="3091430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3" name="Rectangle 52"/>
          <p:cNvSpPr/>
          <p:nvPr/>
        </p:nvSpPr>
        <p:spPr>
          <a:xfrm>
            <a:off x="8049852" y="3556652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4" name="Rectangle 53"/>
          <p:cNvSpPr/>
          <p:nvPr/>
        </p:nvSpPr>
        <p:spPr>
          <a:xfrm>
            <a:off x="8049852" y="4023604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6" name="Rectangle 55"/>
          <p:cNvSpPr/>
          <p:nvPr/>
        </p:nvSpPr>
        <p:spPr>
          <a:xfrm>
            <a:off x="8049852" y="4981731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7" name="Rectangle 56"/>
          <p:cNvSpPr/>
          <p:nvPr/>
        </p:nvSpPr>
        <p:spPr>
          <a:xfrm>
            <a:off x="8049852" y="5449365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8" name="Rectangle 57"/>
          <p:cNvSpPr/>
          <p:nvPr/>
        </p:nvSpPr>
        <p:spPr>
          <a:xfrm>
            <a:off x="8049852" y="5920164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9" name="Rectangle 58"/>
          <p:cNvSpPr/>
          <p:nvPr/>
        </p:nvSpPr>
        <p:spPr>
          <a:xfrm>
            <a:off x="8049852" y="6385257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60" name="ZoneTexte 59"/>
          <p:cNvSpPr txBox="1"/>
          <p:nvPr/>
        </p:nvSpPr>
        <p:spPr>
          <a:xfrm>
            <a:off x="8037338" y="218210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08BA4"/>
                </a:solidFill>
              </a:rPr>
              <a:t>PAYSAGE</a:t>
            </a:r>
            <a:r>
              <a:rPr lang="fr-FR" sz="900" u="sng" dirty="0">
                <a:solidFill>
                  <a:srgbClr val="808BA4"/>
                </a:solidFill>
              </a:rPr>
              <a:t> 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0" y="-2757"/>
            <a:ext cx="753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PERSICAIRE </a:t>
            </a:r>
            <a:r>
              <a:rPr lang="fr-FR" b="1" dirty="0" smtClean="0"/>
              <a:t>– Restitution des résultats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580419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8049852" y="4981731"/>
            <a:ext cx="1080000" cy="468000"/>
          </a:xfrm>
          <a:prstGeom prst="rect">
            <a:avLst/>
          </a:prstGeom>
          <a:solidFill>
            <a:srgbClr val="49A0B6"/>
          </a:solidFill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8" name="Rectangle 17"/>
          <p:cNvSpPr/>
          <p:nvPr/>
        </p:nvSpPr>
        <p:spPr>
          <a:xfrm>
            <a:off x="8049852" y="702930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49852" y="0"/>
            <a:ext cx="1080000" cy="685113"/>
          </a:xfrm>
          <a:prstGeom prst="rect">
            <a:avLst/>
          </a:prstGeom>
          <a:noFill/>
          <a:ln w="19050">
            <a:solidFill>
              <a:srgbClr val="80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rgbClr val="727E9A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7297772" y="1376497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11834" y="2729427"/>
            <a:ext cx="2004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POLLUTIONS</a:t>
            </a:r>
            <a:endParaRPr lang="fr-FR" sz="1000" b="1" dirty="0">
              <a:solidFill>
                <a:srgbClr val="BF4E4B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049852" y="4136080"/>
            <a:ext cx="107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ESPECES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049852" y="83399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PAYSAGE</a:t>
            </a:r>
            <a:r>
              <a:rPr lang="fr-FR" sz="900" u="sng" dirty="0">
                <a:solidFill>
                  <a:srgbClr val="523E92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30082" y="0"/>
            <a:ext cx="484718" cy="702016"/>
          </a:xfrm>
          <a:prstGeom prst="rect">
            <a:avLst/>
          </a:prstGeom>
          <a:solidFill>
            <a:srgbClr val="80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" name="Rectangle 11"/>
          <p:cNvSpPr/>
          <p:nvPr/>
        </p:nvSpPr>
        <p:spPr>
          <a:xfrm>
            <a:off x="7530082" y="692222"/>
            <a:ext cx="484720" cy="974422"/>
          </a:xfrm>
          <a:prstGeom prst="rect">
            <a:avLst/>
          </a:prstGeom>
          <a:solidFill>
            <a:srgbClr val="523E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3" name="Rectangle 12"/>
          <p:cNvSpPr/>
          <p:nvPr/>
        </p:nvSpPr>
        <p:spPr>
          <a:xfrm>
            <a:off x="7530082" y="1664908"/>
            <a:ext cx="486657" cy="1422918"/>
          </a:xfrm>
          <a:prstGeom prst="rect">
            <a:avLst/>
          </a:prstGeom>
          <a:solidFill>
            <a:srgbClr val="BF4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4" name="Rectangle 13"/>
          <p:cNvSpPr/>
          <p:nvPr/>
        </p:nvSpPr>
        <p:spPr>
          <a:xfrm>
            <a:off x="7530082" y="3086221"/>
            <a:ext cx="486657" cy="1424466"/>
          </a:xfrm>
          <a:prstGeom prst="rect">
            <a:avLst/>
          </a:prstGeom>
          <a:solidFill>
            <a:srgbClr val="8AA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5" name="Rectangle 14"/>
          <p:cNvSpPr/>
          <p:nvPr/>
        </p:nvSpPr>
        <p:spPr>
          <a:xfrm>
            <a:off x="7530082" y="4510689"/>
            <a:ext cx="486657" cy="2352760"/>
          </a:xfrm>
          <a:prstGeom prst="rect">
            <a:avLst/>
          </a:prstGeom>
          <a:solidFill>
            <a:srgbClr val="49A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20" name="ZoneTexte 19"/>
          <p:cNvSpPr txBox="1"/>
          <p:nvPr/>
        </p:nvSpPr>
        <p:spPr>
          <a:xfrm>
            <a:off x="8049852" y="1260983"/>
            <a:ext cx="108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POLLUTIONS</a:t>
            </a:r>
          </a:p>
          <a:p>
            <a:endParaRPr lang="fr-FR" sz="900" dirty="0"/>
          </a:p>
        </p:txBody>
      </p:sp>
      <p:sp>
        <p:nvSpPr>
          <p:cNvPr id="22" name="ZoneTexte 21"/>
          <p:cNvSpPr txBox="1"/>
          <p:nvPr/>
        </p:nvSpPr>
        <p:spPr>
          <a:xfrm>
            <a:off x="8049852" y="224813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DEGRADATIONS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049852" y="1789668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PAYSAGE</a:t>
            </a:r>
            <a:endParaRPr lang="fr-FR" sz="900" b="1" u="sng" dirty="0">
              <a:solidFill>
                <a:srgbClr val="BF4E4B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049852" y="5051757"/>
            <a:ext cx="1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ACTIONS CONTRE LES PRESSIONS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049852" y="5437315"/>
            <a:ext cx="10941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HABITATS et MICROHABITATS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049852" y="5964209"/>
            <a:ext cx="107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ESPECES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971683" y="4643857"/>
            <a:ext cx="1284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STRATEGIE GLOBALE</a:t>
            </a:r>
            <a:endParaRPr lang="fr-FR" sz="900" dirty="0">
              <a:solidFill>
                <a:srgbClr val="49A0B6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049852" y="6432325"/>
            <a:ext cx="107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SENSIBILISATION ET FORMATION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8049852" y="3225972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PAYSAGE</a:t>
            </a:r>
            <a:r>
              <a:rPr lang="fr-FR" sz="900" u="sng" dirty="0">
                <a:solidFill>
                  <a:srgbClr val="8AA54D"/>
                </a:solidFill>
              </a:rPr>
              <a:t> </a:t>
            </a: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7070512" y="2248607"/>
            <a:ext cx="1421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(site)  </a:t>
            </a:r>
          </a:p>
        </p:txBody>
      </p:sp>
      <p:sp>
        <p:nvSpPr>
          <p:cNvPr id="31" name="ZoneTexte 30"/>
          <p:cNvSpPr txBox="1"/>
          <p:nvPr/>
        </p:nvSpPr>
        <p:spPr>
          <a:xfrm rot="16200000">
            <a:off x="7243242" y="235770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 rot="16200000">
            <a:off x="7294324" y="960179"/>
            <a:ext cx="9744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(contexte)</a:t>
            </a:r>
          </a:p>
        </p:txBody>
      </p:sp>
      <p:sp>
        <p:nvSpPr>
          <p:cNvPr id="33" name="ZoneTexte 32"/>
          <p:cNvSpPr txBox="1"/>
          <p:nvPr/>
        </p:nvSpPr>
        <p:spPr>
          <a:xfrm rot="16200000">
            <a:off x="6997741" y="3737615"/>
            <a:ext cx="15643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ETAT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16200000">
            <a:off x="6617639" y="5551168"/>
            <a:ext cx="2342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REPONSES</a:t>
            </a:r>
            <a:r>
              <a:rPr lang="fr-FR" sz="10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8049852" y="3658213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HABITATS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049852" y="1178115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49" name="Rectangle 48"/>
          <p:cNvSpPr/>
          <p:nvPr/>
        </p:nvSpPr>
        <p:spPr>
          <a:xfrm>
            <a:off x="8049852" y="2134335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0" name="Rectangle 49"/>
          <p:cNvSpPr/>
          <p:nvPr/>
        </p:nvSpPr>
        <p:spPr>
          <a:xfrm>
            <a:off x="8049852" y="2604273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1" name="Rectangle 50"/>
          <p:cNvSpPr/>
          <p:nvPr/>
        </p:nvSpPr>
        <p:spPr>
          <a:xfrm>
            <a:off x="8049852" y="1664909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2" name="Rectangle 51"/>
          <p:cNvSpPr/>
          <p:nvPr/>
        </p:nvSpPr>
        <p:spPr>
          <a:xfrm>
            <a:off x="8049852" y="3091430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3" name="Rectangle 52"/>
          <p:cNvSpPr/>
          <p:nvPr/>
        </p:nvSpPr>
        <p:spPr>
          <a:xfrm>
            <a:off x="8049852" y="3556652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4" name="Rectangle 53"/>
          <p:cNvSpPr/>
          <p:nvPr/>
        </p:nvSpPr>
        <p:spPr>
          <a:xfrm>
            <a:off x="8049852" y="4023604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5" name="Rectangle 54"/>
          <p:cNvSpPr/>
          <p:nvPr/>
        </p:nvSpPr>
        <p:spPr>
          <a:xfrm>
            <a:off x="8049852" y="4510689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7" name="Rectangle 56"/>
          <p:cNvSpPr/>
          <p:nvPr/>
        </p:nvSpPr>
        <p:spPr>
          <a:xfrm>
            <a:off x="8049852" y="5449365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8" name="Rectangle 57"/>
          <p:cNvSpPr/>
          <p:nvPr/>
        </p:nvSpPr>
        <p:spPr>
          <a:xfrm>
            <a:off x="8049852" y="5920164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9" name="Rectangle 58"/>
          <p:cNvSpPr/>
          <p:nvPr/>
        </p:nvSpPr>
        <p:spPr>
          <a:xfrm>
            <a:off x="8049852" y="6385257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60" name="ZoneTexte 59"/>
          <p:cNvSpPr txBox="1"/>
          <p:nvPr/>
        </p:nvSpPr>
        <p:spPr>
          <a:xfrm>
            <a:off x="8037338" y="218210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08BA4"/>
                </a:solidFill>
              </a:rPr>
              <a:t>PAYSAGE</a:t>
            </a:r>
            <a:r>
              <a:rPr lang="fr-FR" sz="900" u="sng" dirty="0">
                <a:solidFill>
                  <a:srgbClr val="808BA4"/>
                </a:solidFill>
              </a:rPr>
              <a:t> 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0" y="-2757"/>
            <a:ext cx="753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PERSICAIRE </a:t>
            </a:r>
            <a:r>
              <a:rPr lang="fr-FR" b="1" dirty="0" smtClean="0"/>
              <a:t>– Restitution des résultats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287867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8049852" y="5449365"/>
            <a:ext cx="1080000" cy="468000"/>
          </a:xfrm>
          <a:prstGeom prst="rect">
            <a:avLst/>
          </a:prstGeom>
          <a:solidFill>
            <a:srgbClr val="49A0B6"/>
          </a:solidFill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8" name="Rectangle 17"/>
          <p:cNvSpPr/>
          <p:nvPr/>
        </p:nvSpPr>
        <p:spPr>
          <a:xfrm>
            <a:off x="8049852" y="702930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49852" y="0"/>
            <a:ext cx="1080000" cy="685113"/>
          </a:xfrm>
          <a:prstGeom prst="rect">
            <a:avLst/>
          </a:prstGeom>
          <a:noFill/>
          <a:ln w="19050">
            <a:solidFill>
              <a:srgbClr val="80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rgbClr val="727E9A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7297772" y="1376497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11834" y="2729427"/>
            <a:ext cx="2004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POLLUTIONS</a:t>
            </a:r>
            <a:endParaRPr lang="fr-FR" sz="1000" b="1" dirty="0">
              <a:solidFill>
                <a:srgbClr val="BF4E4B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049852" y="4136080"/>
            <a:ext cx="107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ESPECES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049852" y="83399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PAYSAGE</a:t>
            </a:r>
            <a:r>
              <a:rPr lang="fr-FR" sz="900" u="sng" dirty="0">
                <a:solidFill>
                  <a:srgbClr val="523E92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30082" y="0"/>
            <a:ext cx="484718" cy="702016"/>
          </a:xfrm>
          <a:prstGeom prst="rect">
            <a:avLst/>
          </a:prstGeom>
          <a:solidFill>
            <a:srgbClr val="80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" name="Rectangle 11"/>
          <p:cNvSpPr/>
          <p:nvPr/>
        </p:nvSpPr>
        <p:spPr>
          <a:xfrm>
            <a:off x="7530082" y="692222"/>
            <a:ext cx="484720" cy="974422"/>
          </a:xfrm>
          <a:prstGeom prst="rect">
            <a:avLst/>
          </a:prstGeom>
          <a:solidFill>
            <a:srgbClr val="523E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3" name="Rectangle 12"/>
          <p:cNvSpPr/>
          <p:nvPr/>
        </p:nvSpPr>
        <p:spPr>
          <a:xfrm>
            <a:off x="7530082" y="1664908"/>
            <a:ext cx="486657" cy="1422918"/>
          </a:xfrm>
          <a:prstGeom prst="rect">
            <a:avLst/>
          </a:prstGeom>
          <a:solidFill>
            <a:srgbClr val="BF4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4" name="Rectangle 13"/>
          <p:cNvSpPr/>
          <p:nvPr/>
        </p:nvSpPr>
        <p:spPr>
          <a:xfrm>
            <a:off x="7530082" y="3086221"/>
            <a:ext cx="486657" cy="1424466"/>
          </a:xfrm>
          <a:prstGeom prst="rect">
            <a:avLst/>
          </a:prstGeom>
          <a:solidFill>
            <a:srgbClr val="8AA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5" name="Rectangle 14"/>
          <p:cNvSpPr/>
          <p:nvPr/>
        </p:nvSpPr>
        <p:spPr>
          <a:xfrm>
            <a:off x="7530082" y="4510689"/>
            <a:ext cx="486657" cy="2352760"/>
          </a:xfrm>
          <a:prstGeom prst="rect">
            <a:avLst/>
          </a:prstGeom>
          <a:solidFill>
            <a:srgbClr val="49A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20" name="ZoneTexte 19"/>
          <p:cNvSpPr txBox="1"/>
          <p:nvPr/>
        </p:nvSpPr>
        <p:spPr>
          <a:xfrm>
            <a:off x="8049852" y="1260983"/>
            <a:ext cx="108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POLLUTIONS</a:t>
            </a:r>
          </a:p>
          <a:p>
            <a:endParaRPr lang="fr-FR" sz="900" dirty="0"/>
          </a:p>
        </p:txBody>
      </p:sp>
      <p:sp>
        <p:nvSpPr>
          <p:cNvPr id="22" name="ZoneTexte 21"/>
          <p:cNvSpPr txBox="1"/>
          <p:nvPr/>
        </p:nvSpPr>
        <p:spPr>
          <a:xfrm>
            <a:off x="8049852" y="224813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DEGRADATIONS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049852" y="1789668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PAYSAGE</a:t>
            </a:r>
            <a:endParaRPr lang="fr-FR" sz="900" b="1" u="sng" dirty="0">
              <a:solidFill>
                <a:srgbClr val="BF4E4B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049852" y="5051757"/>
            <a:ext cx="1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CONTRE LES PRESSIONS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049852" y="5437315"/>
            <a:ext cx="10941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ACTIONS POUR LES HABITATS et MICROHABITATS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049852" y="5964209"/>
            <a:ext cx="107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ESPECES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971683" y="4643857"/>
            <a:ext cx="1284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STRATEGIE GLOBALE</a:t>
            </a:r>
            <a:endParaRPr lang="fr-FR" sz="900" dirty="0">
              <a:solidFill>
                <a:srgbClr val="49A0B6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049852" y="6432325"/>
            <a:ext cx="107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SENSIBILISATION ET FORMATION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8049852" y="3225972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PAYSAGE</a:t>
            </a:r>
            <a:r>
              <a:rPr lang="fr-FR" sz="900" u="sng" dirty="0">
                <a:solidFill>
                  <a:srgbClr val="8AA54D"/>
                </a:solidFill>
              </a:rPr>
              <a:t> </a:t>
            </a: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7070512" y="2248607"/>
            <a:ext cx="1421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(site)  </a:t>
            </a:r>
          </a:p>
        </p:txBody>
      </p:sp>
      <p:sp>
        <p:nvSpPr>
          <p:cNvPr id="31" name="ZoneTexte 30"/>
          <p:cNvSpPr txBox="1"/>
          <p:nvPr/>
        </p:nvSpPr>
        <p:spPr>
          <a:xfrm rot="16200000">
            <a:off x="7243242" y="235770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 rot="16200000">
            <a:off x="7294324" y="960179"/>
            <a:ext cx="9744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(contexte)</a:t>
            </a:r>
          </a:p>
        </p:txBody>
      </p:sp>
      <p:sp>
        <p:nvSpPr>
          <p:cNvPr id="33" name="ZoneTexte 32"/>
          <p:cNvSpPr txBox="1"/>
          <p:nvPr/>
        </p:nvSpPr>
        <p:spPr>
          <a:xfrm rot="16200000">
            <a:off x="6997741" y="3737615"/>
            <a:ext cx="15643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ETAT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16200000">
            <a:off x="6617639" y="5551168"/>
            <a:ext cx="2342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REPONSES</a:t>
            </a:r>
            <a:r>
              <a:rPr lang="fr-FR" sz="10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8049852" y="3658213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HABITATS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049852" y="1178115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49" name="Rectangle 48"/>
          <p:cNvSpPr/>
          <p:nvPr/>
        </p:nvSpPr>
        <p:spPr>
          <a:xfrm>
            <a:off x="8049852" y="2134335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0" name="Rectangle 49"/>
          <p:cNvSpPr/>
          <p:nvPr/>
        </p:nvSpPr>
        <p:spPr>
          <a:xfrm>
            <a:off x="8049852" y="2604273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1" name="Rectangle 50"/>
          <p:cNvSpPr/>
          <p:nvPr/>
        </p:nvSpPr>
        <p:spPr>
          <a:xfrm>
            <a:off x="8049852" y="1664909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2" name="Rectangle 51"/>
          <p:cNvSpPr/>
          <p:nvPr/>
        </p:nvSpPr>
        <p:spPr>
          <a:xfrm>
            <a:off x="8049852" y="3091430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3" name="Rectangle 52"/>
          <p:cNvSpPr/>
          <p:nvPr/>
        </p:nvSpPr>
        <p:spPr>
          <a:xfrm>
            <a:off x="8049852" y="3556652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4" name="Rectangle 53"/>
          <p:cNvSpPr/>
          <p:nvPr/>
        </p:nvSpPr>
        <p:spPr>
          <a:xfrm>
            <a:off x="8049852" y="4023604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5" name="Rectangle 54"/>
          <p:cNvSpPr/>
          <p:nvPr/>
        </p:nvSpPr>
        <p:spPr>
          <a:xfrm>
            <a:off x="8049852" y="4510689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6" name="Rectangle 55"/>
          <p:cNvSpPr/>
          <p:nvPr/>
        </p:nvSpPr>
        <p:spPr>
          <a:xfrm>
            <a:off x="8049852" y="4981731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8" name="Rectangle 57"/>
          <p:cNvSpPr/>
          <p:nvPr/>
        </p:nvSpPr>
        <p:spPr>
          <a:xfrm>
            <a:off x="8049852" y="5920164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9" name="Rectangle 58"/>
          <p:cNvSpPr/>
          <p:nvPr/>
        </p:nvSpPr>
        <p:spPr>
          <a:xfrm>
            <a:off x="8049852" y="6385257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60" name="ZoneTexte 59"/>
          <p:cNvSpPr txBox="1"/>
          <p:nvPr/>
        </p:nvSpPr>
        <p:spPr>
          <a:xfrm>
            <a:off x="8037338" y="218210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08BA4"/>
                </a:solidFill>
              </a:rPr>
              <a:t>PAYSAGE</a:t>
            </a:r>
            <a:r>
              <a:rPr lang="fr-FR" sz="900" u="sng" dirty="0">
                <a:solidFill>
                  <a:srgbClr val="808BA4"/>
                </a:solidFill>
              </a:rPr>
              <a:t> 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0" y="-2757"/>
            <a:ext cx="753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PERSICAIRE </a:t>
            </a:r>
            <a:r>
              <a:rPr lang="fr-FR" b="1" dirty="0" smtClean="0"/>
              <a:t>– Restitution des résultats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563628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8049852" y="6385257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8" name="Rectangle 57"/>
          <p:cNvSpPr/>
          <p:nvPr/>
        </p:nvSpPr>
        <p:spPr>
          <a:xfrm>
            <a:off x="8049852" y="5920164"/>
            <a:ext cx="1080000" cy="468000"/>
          </a:xfrm>
          <a:prstGeom prst="rect">
            <a:avLst/>
          </a:prstGeom>
          <a:solidFill>
            <a:srgbClr val="49A0B6"/>
          </a:solidFill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8" name="Rectangle 17"/>
          <p:cNvSpPr/>
          <p:nvPr/>
        </p:nvSpPr>
        <p:spPr>
          <a:xfrm>
            <a:off x="8049852" y="702930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49852" y="0"/>
            <a:ext cx="1080000" cy="685113"/>
          </a:xfrm>
          <a:prstGeom prst="rect">
            <a:avLst/>
          </a:prstGeom>
          <a:noFill/>
          <a:ln w="19050">
            <a:solidFill>
              <a:srgbClr val="80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rgbClr val="727E9A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7297772" y="1376497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11834" y="2729427"/>
            <a:ext cx="2004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POLLUTIONS</a:t>
            </a:r>
            <a:endParaRPr lang="fr-FR" sz="1000" b="1" dirty="0">
              <a:solidFill>
                <a:srgbClr val="BF4E4B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049852" y="4136080"/>
            <a:ext cx="107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ESPECES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049852" y="83399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PAYSAGE</a:t>
            </a:r>
            <a:r>
              <a:rPr lang="fr-FR" sz="900" u="sng" dirty="0">
                <a:solidFill>
                  <a:srgbClr val="523E92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30082" y="0"/>
            <a:ext cx="484718" cy="702016"/>
          </a:xfrm>
          <a:prstGeom prst="rect">
            <a:avLst/>
          </a:prstGeom>
          <a:solidFill>
            <a:srgbClr val="80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" name="Rectangle 11"/>
          <p:cNvSpPr/>
          <p:nvPr/>
        </p:nvSpPr>
        <p:spPr>
          <a:xfrm>
            <a:off x="7530082" y="692222"/>
            <a:ext cx="484720" cy="974422"/>
          </a:xfrm>
          <a:prstGeom prst="rect">
            <a:avLst/>
          </a:prstGeom>
          <a:solidFill>
            <a:srgbClr val="523E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3" name="Rectangle 12"/>
          <p:cNvSpPr/>
          <p:nvPr/>
        </p:nvSpPr>
        <p:spPr>
          <a:xfrm>
            <a:off x="7530082" y="1664908"/>
            <a:ext cx="486657" cy="1422918"/>
          </a:xfrm>
          <a:prstGeom prst="rect">
            <a:avLst/>
          </a:prstGeom>
          <a:solidFill>
            <a:srgbClr val="BF4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4" name="Rectangle 13"/>
          <p:cNvSpPr/>
          <p:nvPr/>
        </p:nvSpPr>
        <p:spPr>
          <a:xfrm>
            <a:off x="7530082" y="3086221"/>
            <a:ext cx="486657" cy="1424466"/>
          </a:xfrm>
          <a:prstGeom prst="rect">
            <a:avLst/>
          </a:prstGeom>
          <a:solidFill>
            <a:srgbClr val="8AA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5" name="Rectangle 14"/>
          <p:cNvSpPr/>
          <p:nvPr/>
        </p:nvSpPr>
        <p:spPr>
          <a:xfrm>
            <a:off x="7530082" y="4510689"/>
            <a:ext cx="486657" cy="2352760"/>
          </a:xfrm>
          <a:prstGeom prst="rect">
            <a:avLst/>
          </a:prstGeom>
          <a:solidFill>
            <a:srgbClr val="49A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20" name="ZoneTexte 19"/>
          <p:cNvSpPr txBox="1"/>
          <p:nvPr/>
        </p:nvSpPr>
        <p:spPr>
          <a:xfrm>
            <a:off x="8049852" y="1260983"/>
            <a:ext cx="108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POLLUTIONS</a:t>
            </a:r>
          </a:p>
          <a:p>
            <a:endParaRPr lang="fr-FR" sz="900" dirty="0"/>
          </a:p>
        </p:txBody>
      </p:sp>
      <p:sp>
        <p:nvSpPr>
          <p:cNvPr id="22" name="ZoneTexte 21"/>
          <p:cNvSpPr txBox="1"/>
          <p:nvPr/>
        </p:nvSpPr>
        <p:spPr>
          <a:xfrm>
            <a:off x="8049852" y="224813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DEGRADATIONS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049852" y="1789668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PAYSAGE</a:t>
            </a:r>
            <a:endParaRPr lang="fr-FR" sz="900" b="1" u="sng" dirty="0">
              <a:solidFill>
                <a:srgbClr val="BF4E4B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049852" y="5051757"/>
            <a:ext cx="1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CONTRE LES PRESSIONS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049852" y="5437315"/>
            <a:ext cx="10941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HABITATS et MICROHABITATS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049852" y="5964209"/>
            <a:ext cx="107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ACTIONS POUR LES ESPECES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971683" y="4643857"/>
            <a:ext cx="1284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STRATEGIE GLOBALE</a:t>
            </a:r>
            <a:endParaRPr lang="fr-FR" sz="900" dirty="0">
              <a:solidFill>
                <a:srgbClr val="49A0B6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049852" y="6432325"/>
            <a:ext cx="107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SENSIBILISATION ET FORMATION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8049852" y="3225972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PAYSAGE</a:t>
            </a:r>
            <a:r>
              <a:rPr lang="fr-FR" sz="900" u="sng" dirty="0">
                <a:solidFill>
                  <a:srgbClr val="8AA54D"/>
                </a:solidFill>
              </a:rPr>
              <a:t> </a:t>
            </a: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7070512" y="2248607"/>
            <a:ext cx="1421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(site)  </a:t>
            </a:r>
          </a:p>
        </p:txBody>
      </p:sp>
      <p:sp>
        <p:nvSpPr>
          <p:cNvPr id="31" name="ZoneTexte 30"/>
          <p:cNvSpPr txBox="1"/>
          <p:nvPr/>
        </p:nvSpPr>
        <p:spPr>
          <a:xfrm rot="16200000">
            <a:off x="7243242" y="235770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 rot="16200000">
            <a:off x="7294324" y="960179"/>
            <a:ext cx="9744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(contexte)</a:t>
            </a:r>
          </a:p>
        </p:txBody>
      </p:sp>
      <p:sp>
        <p:nvSpPr>
          <p:cNvPr id="33" name="ZoneTexte 32"/>
          <p:cNvSpPr txBox="1"/>
          <p:nvPr/>
        </p:nvSpPr>
        <p:spPr>
          <a:xfrm rot="16200000">
            <a:off x="6997741" y="3737615"/>
            <a:ext cx="15643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ETAT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16200000">
            <a:off x="6617639" y="5551168"/>
            <a:ext cx="2342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REPONSES</a:t>
            </a:r>
            <a:r>
              <a:rPr lang="fr-FR" sz="10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8049852" y="3658213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HABITATS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049852" y="1178115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49" name="Rectangle 48"/>
          <p:cNvSpPr/>
          <p:nvPr/>
        </p:nvSpPr>
        <p:spPr>
          <a:xfrm>
            <a:off x="8049852" y="2134335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0" name="Rectangle 49"/>
          <p:cNvSpPr/>
          <p:nvPr/>
        </p:nvSpPr>
        <p:spPr>
          <a:xfrm>
            <a:off x="8049852" y="2604273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1" name="Rectangle 50"/>
          <p:cNvSpPr/>
          <p:nvPr/>
        </p:nvSpPr>
        <p:spPr>
          <a:xfrm>
            <a:off x="8049852" y="1664909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2" name="Rectangle 51"/>
          <p:cNvSpPr/>
          <p:nvPr/>
        </p:nvSpPr>
        <p:spPr>
          <a:xfrm>
            <a:off x="8049852" y="3091430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3" name="Rectangle 52"/>
          <p:cNvSpPr/>
          <p:nvPr/>
        </p:nvSpPr>
        <p:spPr>
          <a:xfrm>
            <a:off x="8049852" y="3556652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4" name="Rectangle 53"/>
          <p:cNvSpPr/>
          <p:nvPr/>
        </p:nvSpPr>
        <p:spPr>
          <a:xfrm>
            <a:off x="8049852" y="4023604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5" name="Rectangle 54"/>
          <p:cNvSpPr/>
          <p:nvPr/>
        </p:nvSpPr>
        <p:spPr>
          <a:xfrm>
            <a:off x="8049852" y="4510689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6" name="Rectangle 55"/>
          <p:cNvSpPr/>
          <p:nvPr/>
        </p:nvSpPr>
        <p:spPr>
          <a:xfrm>
            <a:off x="8049852" y="4981731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7" name="Rectangle 56"/>
          <p:cNvSpPr/>
          <p:nvPr/>
        </p:nvSpPr>
        <p:spPr>
          <a:xfrm>
            <a:off x="8049852" y="5449365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60" name="ZoneTexte 59"/>
          <p:cNvSpPr txBox="1"/>
          <p:nvPr/>
        </p:nvSpPr>
        <p:spPr>
          <a:xfrm>
            <a:off x="8037338" y="218210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08BA4"/>
                </a:solidFill>
              </a:rPr>
              <a:t>PAYSAGE</a:t>
            </a:r>
            <a:r>
              <a:rPr lang="fr-FR" sz="900" u="sng" dirty="0">
                <a:solidFill>
                  <a:srgbClr val="808BA4"/>
                </a:solidFill>
              </a:rPr>
              <a:t> 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0" y="-2757"/>
            <a:ext cx="753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PERSICAIRE </a:t>
            </a:r>
            <a:r>
              <a:rPr lang="fr-FR" b="1" dirty="0" smtClean="0"/>
              <a:t>– Restitution des résultats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549011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8049852" y="6385257"/>
            <a:ext cx="1080000" cy="468000"/>
          </a:xfrm>
          <a:prstGeom prst="rect">
            <a:avLst/>
          </a:prstGeom>
          <a:solidFill>
            <a:srgbClr val="49A0B6"/>
          </a:solidFill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8" name="Rectangle 17"/>
          <p:cNvSpPr/>
          <p:nvPr/>
        </p:nvSpPr>
        <p:spPr>
          <a:xfrm>
            <a:off x="8049852" y="702930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49852" y="0"/>
            <a:ext cx="1080000" cy="685113"/>
          </a:xfrm>
          <a:prstGeom prst="rect">
            <a:avLst/>
          </a:prstGeom>
          <a:noFill/>
          <a:ln w="19050">
            <a:solidFill>
              <a:srgbClr val="80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rgbClr val="727E9A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7297772" y="1376497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11834" y="2729427"/>
            <a:ext cx="2004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POLLUTIONS</a:t>
            </a:r>
            <a:endParaRPr lang="fr-FR" sz="1000" b="1" dirty="0">
              <a:solidFill>
                <a:srgbClr val="BF4E4B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049852" y="4136080"/>
            <a:ext cx="107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ESPECES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049852" y="83399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PAYSAGE</a:t>
            </a:r>
            <a:r>
              <a:rPr lang="fr-FR" sz="900" u="sng" dirty="0">
                <a:solidFill>
                  <a:srgbClr val="523E92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30082" y="0"/>
            <a:ext cx="484718" cy="702016"/>
          </a:xfrm>
          <a:prstGeom prst="rect">
            <a:avLst/>
          </a:prstGeom>
          <a:solidFill>
            <a:srgbClr val="80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" name="Rectangle 11"/>
          <p:cNvSpPr/>
          <p:nvPr/>
        </p:nvSpPr>
        <p:spPr>
          <a:xfrm>
            <a:off x="7530082" y="692222"/>
            <a:ext cx="484720" cy="974422"/>
          </a:xfrm>
          <a:prstGeom prst="rect">
            <a:avLst/>
          </a:prstGeom>
          <a:solidFill>
            <a:srgbClr val="523E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3" name="Rectangle 12"/>
          <p:cNvSpPr/>
          <p:nvPr/>
        </p:nvSpPr>
        <p:spPr>
          <a:xfrm>
            <a:off x="7530082" y="1664908"/>
            <a:ext cx="486657" cy="1422918"/>
          </a:xfrm>
          <a:prstGeom prst="rect">
            <a:avLst/>
          </a:prstGeom>
          <a:solidFill>
            <a:srgbClr val="BF4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4" name="Rectangle 13"/>
          <p:cNvSpPr/>
          <p:nvPr/>
        </p:nvSpPr>
        <p:spPr>
          <a:xfrm>
            <a:off x="7530082" y="3086221"/>
            <a:ext cx="486657" cy="1424466"/>
          </a:xfrm>
          <a:prstGeom prst="rect">
            <a:avLst/>
          </a:prstGeom>
          <a:solidFill>
            <a:srgbClr val="8AA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5" name="Rectangle 14"/>
          <p:cNvSpPr/>
          <p:nvPr/>
        </p:nvSpPr>
        <p:spPr>
          <a:xfrm>
            <a:off x="7530082" y="4510689"/>
            <a:ext cx="486657" cy="2352760"/>
          </a:xfrm>
          <a:prstGeom prst="rect">
            <a:avLst/>
          </a:prstGeom>
          <a:solidFill>
            <a:srgbClr val="49A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20" name="ZoneTexte 19"/>
          <p:cNvSpPr txBox="1"/>
          <p:nvPr/>
        </p:nvSpPr>
        <p:spPr>
          <a:xfrm>
            <a:off x="8049852" y="1260983"/>
            <a:ext cx="108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POLLUTIONS</a:t>
            </a:r>
          </a:p>
          <a:p>
            <a:endParaRPr lang="fr-FR" sz="900" dirty="0"/>
          </a:p>
        </p:txBody>
      </p:sp>
      <p:sp>
        <p:nvSpPr>
          <p:cNvPr id="22" name="ZoneTexte 21"/>
          <p:cNvSpPr txBox="1"/>
          <p:nvPr/>
        </p:nvSpPr>
        <p:spPr>
          <a:xfrm>
            <a:off x="8049852" y="224813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DEGRADATIONS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049852" y="1789668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PAYSAGE</a:t>
            </a:r>
            <a:endParaRPr lang="fr-FR" sz="900" b="1" u="sng" dirty="0">
              <a:solidFill>
                <a:srgbClr val="BF4E4B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049852" y="5051757"/>
            <a:ext cx="1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CONTRE LES PRESSIONS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049852" y="5437315"/>
            <a:ext cx="10941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HABITATS et MICROHABITATS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049852" y="5964209"/>
            <a:ext cx="107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ESPECES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971683" y="4643857"/>
            <a:ext cx="1284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STRATEGIE GLOBALE</a:t>
            </a:r>
            <a:endParaRPr lang="fr-FR" sz="900" dirty="0">
              <a:solidFill>
                <a:srgbClr val="49A0B6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049852" y="6432325"/>
            <a:ext cx="107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SENSIBILISATION ET FORMATION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8049852" y="3225972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PAYSAGE</a:t>
            </a:r>
            <a:r>
              <a:rPr lang="fr-FR" sz="900" u="sng" dirty="0">
                <a:solidFill>
                  <a:srgbClr val="8AA54D"/>
                </a:solidFill>
              </a:rPr>
              <a:t> </a:t>
            </a: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7070512" y="2248607"/>
            <a:ext cx="1421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(site)  </a:t>
            </a:r>
          </a:p>
        </p:txBody>
      </p:sp>
      <p:sp>
        <p:nvSpPr>
          <p:cNvPr id="31" name="ZoneTexte 30"/>
          <p:cNvSpPr txBox="1"/>
          <p:nvPr/>
        </p:nvSpPr>
        <p:spPr>
          <a:xfrm rot="16200000">
            <a:off x="7243242" y="235770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 rot="16200000">
            <a:off x="7294324" y="960179"/>
            <a:ext cx="9744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(contexte)</a:t>
            </a:r>
          </a:p>
        </p:txBody>
      </p:sp>
      <p:sp>
        <p:nvSpPr>
          <p:cNvPr id="33" name="ZoneTexte 32"/>
          <p:cNvSpPr txBox="1"/>
          <p:nvPr/>
        </p:nvSpPr>
        <p:spPr>
          <a:xfrm rot="16200000">
            <a:off x="6997741" y="3737615"/>
            <a:ext cx="15643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ETAT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16200000">
            <a:off x="6617639" y="5551168"/>
            <a:ext cx="2342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REPONSES</a:t>
            </a:r>
            <a:r>
              <a:rPr lang="fr-FR" sz="10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8049852" y="3658213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HABITATS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049852" y="1178115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49" name="Rectangle 48"/>
          <p:cNvSpPr/>
          <p:nvPr/>
        </p:nvSpPr>
        <p:spPr>
          <a:xfrm>
            <a:off x="8049852" y="2134335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0" name="Rectangle 49"/>
          <p:cNvSpPr/>
          <p:nvPr/>
        </p:nvSpPr>
        <p:spPr>
          <a:xfrm>
            <a:off x="8049852" y="2604273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1" name="Rectangle 50"/>
          <p:cNvSpPr/>
          <p:nvPr/>
        </p:nvSpPr>
        <p:spPr>
          <a:xfrm>
            <a:off x="8049852" y="1664909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2" name="Rectangle 51"/>
          <p:cNvSpPr/>
          <p:nvPr/>
        </p:nvSpPr>
        <p:spPr>
          <a:xfrm>
            <a:off x="8049852" y="3091430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3" name="Rectangle 52"/>
          <p:cNvSpPr/>
          <p:nvPr/>
        </p:nvSpPr>
        <p:spPr>
          <a:xfrm>
            <a:off x="8049852" y="3556652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4" name="Rectangle 53"/>
          <p:cNvSpPr/>
          <p:nvPr/>
        </p:nvSpPr>
        <p:spPr>
          <a:xfrm>
            <a:off x="8049852" y="4023604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5" name="Rectangle 54"/>
          <p:cNvSpPr/>
          <p:nvPr/>
        </p:nvSpPr>
        <p:spPr>
          <a:xfrm>
            <a:off x="8049852" y="4510689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6" name="Rectangle 55"/>
          <p:cNvSpPr/>
          <p:nvPr/>
        </p:nvSpPr>
        <p:spPr>
          <a:xfrm>
            <a:off x="8049852" y="4981731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7" name="Rectangle 56"/>
          <p:cNvSpPr/>
          <p:nvPr/>
        </p:nvSpPr>
        <p:spPr>
          <a:xfrm>
            <a:off x="8049852" y="5449365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8" name="Rectangle 57"/>
          <p:cNvSpPr/>
          <p:nvPr/>
        </p:nvSpPr>
        <p:spPr>
          <a:xfrm>
            <a:off x="8049852" y="5920164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60" name="ZoneTexte 59"/>
          <p:cNvSpPr txBox="1"/>
          <p:nvPr/>
        </p:nvSpPr>
        <p:spPr>
          <a:xfrm>
            <a:off x="8037338" y="218210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08BA4"/>
                </a:solidFill>
              </a:rPr>
              <a:t>PAYSAGE</a:t>
            </a:r>
            <a:r>
              <a:rPr lang="fr-FR" sz="900" u="sng" dirty="0">
                <a:solidFill>
                  <a:srgbClr val="808BA4"/>
                </a:solidFill>
              </a:rPr>
              <a:t> 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0" y="-2757"/>
            <a:ext cx="753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PERSICAIRE </a:t>
            </a:r>
            <a:r>
              <a:rPr lang="fr-FR" b="1" dirty="0" smtClean="0"/>
              <a:t>– Restitution des résultats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48725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-2757"/>
            <a:ext cx="9144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PERSICAIRE </a:t>
            </a:r>
            <a:r>
              <a:rPr lang="fr-FR" b="1" dirty="0" smtClean="0"/>
              <a:t>– Résultats synthétiques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774045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-2757"/>
            <a:ext cx="9144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PERSICAIRE </a:t>
            </a:r>
            <a:r>
              <a:rPr lang="fr-FR" b="1" dirty="0" smtClean="0"/>
              <a:t>– Conclusion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678137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49852" y="0"/>
            <a:ext cx="1080000" cy="685113"/>
          </a:xfrm>
          <a:prstGeom prst="rect">
            <a:avLst/>
          </a:prstGeom>
          <a:solidFill>
            <a:srgbClr val="808BA4"/>
          </a:solidFill>
          <a:ln w="19050">
            <a:solidFill>
              <a:srgbClr val="80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rgbClr val="727E9A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7297772" y="1376497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11834" y="2729427"/>
            <a:ext cx="2004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POLLUTIONS</a:t>
            </a:r>
            <a:endParaRPr lang="fr-FR" sz="1000" b="1" dirty="0">
              <a:solidFill>
                <a:srgbClr val="BF4E4B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049852" y="4136080"/>
            <a:ext cx="107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ESPECES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049852" y="946627"/>
            <a:ext cx="1021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PAYSAGE </a:t>
            </a:r>
          </a:p>
          <a:p>
            <a:pPr algn="ctr"/>
            <a:r>
              <a:rPr lang="fr-FR" sz="900" b="1" dirty="0">
                <a:solidFill>
                  <a:schemeClr val="bg1"/>
                </a:solidFill>
              </a:rPr>
              <a:t>1/4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8049852" y="83399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PAYSAGE</a:t>
            </a:r>
            <a:r>
              <a:rPr lang="fr-FR" sz="900" u="sng" dirty="0">
                <a:solidFill>
                  <a:srgbClr val="523E92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30082" y="0"/>
            <a:ext cx="484718" cy="702016"/>
          </a:xfrm>
          <a:prstGeom prst="rect">
            <a:avLst/>
          </a:prstGeom>
          <a:solidFill>
            <a:srgbClr val="80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" name="Rectangle 11"/>
          <p:cNvSpPr/>
          <p:nvPr/>
        </p:nvSpPr>
        <p:spPr>
          <a:xfrm>
            <a:off x="7530082" y="692222"/>
            <a:ext cx="484720" cy="974422"/>
          </a:xfrm>
          <a:prstGeom prst="rect">
            <a:avLst/>
          </a:prstGeom>
          <a:solidFill>
            <a:srgbClr val="523E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3" name="Rectangle 12"/>
          <p:cNvSpPr/>
          <p:nvPr/>
        </p:nvSpPr>
        <p:spPr>
          <a:xfrm>
            <a:off x="7530082" y="1664908"/>
            <a:ext cx="486657" cy="1422918"/>
          </a:xfrm>
          <a:prstGeom prst="rect">
            <a:avLst/>
          </a:prstGeom>
          <a:solidFill>
            <a:srgbClr val="BF4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4" name="Rectangle 13"/>
          <p:cNvSpPr/>
          <p:nvPr/>
        </p:nvSpPr>
        <p:spPr>
          <a:xfrm>
            <a:off x="7530082" y="3086221"/>
            <a:ext cx="486657" cy="1424466"/>
          </a:xfrm>
          <a:prstGeom prst="rect">
            <a:avLst/>
          </a:prstGeom>
          <a:solidFill>
            <a:srgbClr val="8AA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5" name="Rectangle 14"/>
          <p:cNvSpPr/>
          <p:nvPr/>
        </p:nvSpPr>
        <p:spPr>
          <a:xfrm>
            <a:off x="7530082" y="4510689"/>
            <a:ext cx="486657" cy="2352760"/>
          </a:xfrm>
          <a:prstGeom prst="rect">
            <a:avLst/>
          </a:prstGeom>
          <a:solidFill>
            <a:srgbClr val="49A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8" name="Rectangle 17"/>
          <p:cNvSpPr/>
          <p:nvPr/>
        </p:nvSpPr>
        <p:spPr>
          <a:xfrm>
            <a:off x="8049852" y="702930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20" name="ZoneTexte 19"/>
          <p:cNvSpPr txBox="1"/>
          <p:nvPr/>
        </p:nvSpPr>
        <p:spPr>
          <a:xfrm>
            <a:off x="8049852" y="1260983"/>
            <a:ext cx="108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POLLUTIONS</a:t>
            </a:r>
          </a:p>
          <a:p>
            <a:endParaRPr lang="fr-FR" sz="900" dirty="0"/>
          </a:p>
        </p:txBody>
      </p:sp>
      <p:sp>
        <p:nvSpPr>
          <p:cNvPr id="22" name="ZoneTexte 21"/>
          <p:cNvSpPr txBox="1"/>
          <p:nvPr/>
        </p:nvSpPr>
        <p:spPr>
          <a:xfrm>
            <a:off x="8049852" y="224813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DEGRADATIONS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049852" y="1789668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PAYSAGE</a:t>
            </a:r>
            <a:endParaRPr lang="fr-FR" sz="900" b="1" u="sng" dirty="0">
              <a:solidFill>
                <a:srgbClr val="BF4E4B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049852" y="5051757"/>
            <a:ext cx="1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CONTRE LES PRESSIONS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049852" y="5437315"/>
            <a:ext cx="10941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HABITATS et MICROHABITATS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049852" y="5964209"/>
            <a:ext cx="107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ESPECES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971683" y="4643857"/>
            <a:ext cx="1284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STRATEGIE GLOBALE</a:t>
            </a:r>
            <a:endParaRPr lang="fr-FR" sz="900" dirty="0">
              <a:solidFill>
                <a:srgbClr val="49A0B6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049852" y="6432325"/>
            <a:ext cx="107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SENSIBILISATION ET FORMATION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8049852" y="3225972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PAYSAGE</a:t>
            </a:r>
            <a:r>
              <a:rPr lang="fr-FR" sz="900" u="sng" dirty="0">
                <a:solidFill>
                  <a:srgbClr val="8AA54D"/>
                </a:solidFill>
              </a:rPr>
              <a:t> </a:t>
            </a: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7070512" y="2248607"/>
            <a:ext cx="1421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(site)  </a:t>
            </a:r>
          </a:p>
        </p:txBody>
      </p:sp>
      <p:sp>
        <p:nvSpPr>
          <p:cNvPr id="31" name="ZoneTexte 30"/>
          <p:cNvSpPr txBox="1"/>
          <p:nvPr/>
        </p:nvSpPr>
        <p:spPr>
          <a:xfrm rot="16200000">
            <a:off x="7243242" y="235770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 rot="16200000">
            <a:off x="7294324" y="960179"/>
            <a:ext cx="9744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(contexte)</a:t>
            </a:r>
          </a:p>
        </p:txBody>
      </p:sp>
      <p:sp>
        <p:nvSpPr>
          <p:cNvPr id="33" name="ZoneTexte 32"/>
          <p:cNvSpPr txBox="1"/>
          <p:nvPr/>
        </p:nvSpPr>
        <p:spPr>
          <a:xfrm rot="16200000">
            <a:off x="6997741" y="3737615"/>
            <a:ext cx="15643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ETAT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16200000">
            <a:off x="6617639" y="5551168"/>
            <a:ext cx="2342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REPONSES</a:t>
            </a:r>
            <a:r>
              <a:rPr lang="fr-FR" sz="10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8049852" y="3658213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HABITATS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049852" y="1178115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49" name="Rectangle 48"/>
          <p:cNvSpPr/>
          <p:nvPr/>
        </p:nvSpPr>
        <p:spPr>
          <a:xfrm>
            <a:off x="8049852" y="2134335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0" name="Rectangle 49"/>
          <p:cNvSpPr/>
          <p:nvPr/>
        </p:nvSpPr>
        <p:spPr>
          <a:xfrm>
            <a:off x="8049852" y="2604273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1" name="Rectangle 50"/>
          <p:cNvSpPr/>
          <p:nvPr/>
        </p:nvSpPr>
        <p:spPr>
          <a:xfrm>
            <a:off x="8049852" y="1664909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2" name="Rectangle 51"/>
          <p:cNvSpPr/>
          <p:nvPr/>
        </p:nvSpPr>
        <p:spPr>
          <a:xfrm>
            <a:off x="8049852" y="3091430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3" name="Rectangle 52"/>
          <p:cNvSpPr/>
          <p:nvPr/>
        </p:nvSpPr>
        <p:spPr>
          <a:xfrm>
            <a:off x="8049852" y="3556652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4" name="Rectangle 53"/>
          <p:cNvSpPr/>
          <p:nvPr/>
        </p:nvSpPr>
        <p:spPr>
          <a:xfrm>
            <a:off x="8049852" y="4023604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5" name="Rectangle 54"/>
          <p:cNvSpPr/>
          <p:nvPr/>
        </p:nvSpPr>
        <p:spPr>
          <a:xfrm>
            <a:off x="8049852" y="4510689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6" name="Rectangle 55"/>
          <p:cNvSpPr/>
          <p:nvPr/>
        </p:nvSpPr>
        <p:spPr>
          <a:xfrm>
            <a:off x="8049852" y="4981731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7" name="Rectangle 56"/>
          <p:cNvSpPr/>
          <p:nvPr/>
        </p:nvSpPr>
        <p:spPr>
          <a:xfrm>
            <a:off x="8049852" y="5449365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8" name="Rectangle 57"/>
          <p:cNvSpPr/>
          <p:nvPr/>
        </p:nvSpPr>
        <p:spPr>
          <a:xfrm>
            <a:off x="8049852" y="5920164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9" name="Rectangle 58"/>
          <p:cNvSpPr/>
          <p:nvPr/>
        </p:nvSpPr>
        <p:spPr>
          <a:xfrm>
            <a:off x="8049852" y="6385257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60" name="ZoneTexte 59"/>
          <p:cNvSpPr txBox="1"/>
          <p:nvPr/>
        </p:nvSpPr>
        <p:spPr>
          <a:xfrm>
            <a:off x="8037338" y="218210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PAYSAGE</a:t>
            </a:r>
            <a:r>
              <a:rPr lang="fr-FR" sz="900" u="sng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0" y="-2757"/>
            <a:ext cx="753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PERSICAIRE – Restitution des résultats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026089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8049852" y="702930"/>
            <a:ext cx="1080000" cy="468000"/>
          </a:xfrm>
          <a:prstGeom prst="rect">
            <a:avLst/>
          </a:prstGeom>
          <a:solidFill>
            <a:srgbClr val="523E92"/>
          </a:solidFill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49852" y="0"/>
            <a:ext cx="1080000" cy="685113"/>
          </a:xfrm>
          <a:prstGeom prst="rect">
            <a:avLst/>
          </a:prstGeom>
          <a:noFill/>
          <a:ln w="19050">
            <a:solidFill>
              <a:srgbClr val="80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rgbClr val="727E9A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7297772" y="1376497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11834" y="2729427"/>
            <a:ext cx="2004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POLLUTIONS</a:t>
            </a:r>
            <a:endParaRPr lang="fr-FR" sz="1000" b="1" dirty="0">
              <a:solidFill>
                <a:srgbClr val="BF4E4B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049852" y="4136080"/>
            <a:ext cx="107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ESPECES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049852" y="83399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PAYSAGE</a:t>
            </a:r>
            <a:r>
              <a:rPr lang="fr-FR" sz="900" u="sng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30082" y="0"/>
            <a:ext cx="484718" cy="702016"/>
          </a:xfrm>
          <a:prstGeom prst="rect">
            <a:avLst/>
          </a:prstGeom>
          <a:solidFill>
            <a:srgbClr val="80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" name="Rectangle 11"/>
          <p:cNvSpPr/>
          <p:nvPr/>
        </p:nvSpPr>
        <p:spPr>
          <a:xfrm>
            <a:off x="7530082" y="692222"/>
            <a:ext cx="484720" cy="974422"/>
          </a:xfrm>
          <a:prstGeom prst="rect">
            <a:avLst/>
          </a:prstGeom>
          <a:solidFill>
            <a:srgbClr val="523E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3" name="Rectangle 12"/>
          <p:cNvSpPr/>
          <p:nvPr/>
        </p:nvSpPr>
        <p:spPr>
          <a:xfrm>
            <a:off x="7530082" y="1664908"/>
            <a:ext cx="486657" cy="1422918"/>
          </a:xfrm>
          <a:prstGeom prst="rect">
            <a:avLst/>
          </a:prstGeom>
          <a:solidFill>
            <a:srgbClr val="BF4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4" name="Rectangle 13"/>
          <p:cNvSpPr/>
          <p:nvPr/>
        </p:nvSpPr>
        <p:spPr>
          <a:xfrm>
            <a:off x="7530082" y="3086221"/>
            <a:ext cx="486657" cy="1424466"/>
          </a:xfrm>
          <a:prstGeom prst="rect">
            <a:avLst/>
          </a:prstGeom>
          <a:solidFill>
            <a:srgbClr val="8AA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5" name="Rectangle 14"/>
          <p:cNvSpPr/>
          <p:nvPr/>
        </p:nvSpPr>
        <p:spPr>
          <a:xfrm>
            <a:off x="7530082" y="4510689"/>
            <a:ext cx="486657" cy="2352760"/>
          </a:xfrm>
          <a:prstGeom prst="rect">
            <a:avLst/>
          </a:prstGeom>
          <a:solidFill>
            <a:srgbClr val="49A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20" name="ZoneTexte 19"/>
          <p:cNvSpPr txBox="1"/>
          <p:nvPr/>
        </p:nvSpPr>
        <p:spPr>
          <a:xfrm>
            <a:off x="8049852" y="1260983"/>
            <a:ext cx="108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POLLUTIONS</a:t>
            </a:r>
          </a:p>
          <a:p>
            <a:endParaRPr lang="fr-FR" sz="900" dirty="0"/>
          </a:p>
        </p:txBody>
      </p:sp>
      <p:sp>
        <p:nvSpPr>
          <p:cNvPr id="22" name="ZoneTexte 21"/>
          <p:cNvSpPr txBox="1"/>
          <p:nvPr/>
        </p:nvSpPr>
        <p:spPr>
          <a:xfrm>
            <a:off x="8049852" y="224813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DEGRADATIONS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049852" y="1789668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PAYSAGE</a:t>
            </a:r>
            <a:endParaRPr lang="fr-FR" sz="900" b="1" u="sng" dirty="0">
              <a:solidFill>
                <a:srgbClr val="BF4E4B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049852" y="5051757"/>
            <a:ext cx="1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CONTRE LES PRESSIONS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049852" y="5437315"/>
            <a:ext cx="10941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HABITATS et MICROHABITATS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049852" y="5964209"/>
            <a:ext cx="107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ESPECES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971683" y="4643857"/>
            <a:ext cx="1284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STRATEGIE GLOBALE</a:t>
            </a:r>
            <a:endParaRPr lang="fr-FR" sz="900" dirty="0">
              <a:solidFill>
                <a:srgbClr val="49A0B6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049852" y="6432325"/>
            <a:ext cx="107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SENSIBILISATION ET FORMATION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8049852" y="3225972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PAYSAGE</a:t>
            </a:r>
            <a:r>
              <a:rPr lang="fr-FR" sz="900" u="sng" dirty="0">
                <a:solidFill>
                  <a:srgbClr val="8AA54D"/>
                </a:solidFill>
              </a:rPr>
              <a:t> </a:t>
            </a: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7070512" y="2248607"/>
            <a:ext cx="1421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(site)  </a:t>
            </a:r>
          </a:p>
        </p:txBody>
      </p:sp>
      <p:sp>
        <p:nvSpPr>
          <p:cNvPr id="31" name="ZoneTexte 30"/>
          <p:cNvSpPr txBox="1"/>
          <p:nvPr/>
        </p:nvSpPr>
        <p:spPr>
          <a:xfrm rot="16200000">
            <a:off x="7243242" y="235770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 rot="16200000">
            <a:off x="7294324" y="960179"/>
            <a:ext cx="9744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(contexte)</a:t>
            </a:r>
          </a:p>
        </p:txBody>
      </p:sp>
      <p:sp>
        <p:nvSpPr>
          <p:cNvPr id="33" name="ZoneTexte 32"/>
          <p:cNvSpPr txBox="1"/>
          <p:nvPr/>
        </p:nvSpPr>
        <p:spPr>
          <a:xfrm rot="16200000">
            <a:off x="6997741" y="3737615"/>
            <a:ext cx="15643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ETAT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16200000">
            <a:off x="6617639" y="5551168"/>
            <a:ext cx="2342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REPONSES</a:t>
            </a:r>
            <a:r>
              <a:rPr lang="fr-FR" sz="10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8049852" y="3658213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HABITATS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049852" y="1178115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49" name="Rectangle 48"/>
          <p:cNvSpPr/>
          <p:nvPr/>
        </p:nvSpPr>
        <p:spPr>
          <a:xfrm>
            <a:off x="8049852" y="2134335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0" name="Rectangle 49"/>
          <p:cNvSpPr/>
          <p:nvPr/>
        </p:nvSpPr>
        <p:spPr>
          <a:xfrm>
            <a:off x="8049852" y="2604273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1" name="Rectangle 50"/>
          <p:cNvSpPr/>
          <p:nvPr/>
        </p:nvSpPr>
        <p:spPr>
          <a:xfrm>
            <a:off x="8049852" y="1664909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2" name="Rectangle 51"/>
          <p:cNvSpPr/>
          <p:nvPr/>
        </p:nvSpPr>
        <p:spPr>
          <a:xfrm>
            <a:off x="8049852" y="3091430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3" name="Rectangle 52"/>
          <p:cNvSpPr/>
          <p:nvPr/>
        </p:nvSpPr>
        <p:spPr>
          <a:xfrm>
            <a:off x="8049852" y="3556652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4" name="Rectangle 53"/>
          <p:cNvSpPr/>
          <p:nvPr/>
        </p:nvSpPr>
        <p:spPr>
          <a:xfrm>
            <a:off x="8049852" y="4023604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5" name="Rectangle 54"/>
          <p:cNvSpPr/>
          <p:nvPr/>
        </p:nvSpPr>
        <p:spPr>
          <a:xfrm>
            <a:off x="8049852" y="4510689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6" name="Rectangle 55"/>
          <p:cNvSpPr/>
          <p:nvPr/>
        </p:nvSpPr>
        <p:spPr>
          <a:xfrm>
            <a:off x="8049852" y="4981731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7" name="Rectangle 56"/>
          <p:cNvSpPr/>
          <p:nvPr/>
        </p:nvSpPr>
        <p:spPr>
          <a:xfrm>
            <a:off x="8049852" y="5449365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8" name="Rectangle 57"/>
          <p:cNvSpPr/>
          <p:nvPr/>
        </p:nvSpPr>
        <p:spPr>
          <a:xfrm>
            <a:off x="8049852" y="5920164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9" name="Rectangle 58"/>
          <p:cNvSpPr/>
          <p:nvPr/>
        </p:nvSpPr>
        <p:spPr>
          <a:xfrm>
            <a:off x="8049852" y="6385257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60" name="ZoneTexte 59"/>
          <p:cNvSpPr txBox="1"/>
          <p:nvPr/>
        </p:nvSpPr>
        <p:spPr>
          <a:xfrm>
            <a:off x="8037338" y="218210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08BA4"/>
                </a:solidFill>
              </a:rPr>
              <a:t>PAYSAGE</a:t>
            </a:r>
            <a:r>
              <a:rPr lang="fr-FR" sz="900" u="sng" dirty="0">
                <a:solidFill>
                  <a:srgbClr val="808BA4"/>
                </a:solidFill>
              </a:rPr>
              <a:t> 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0" y="-2757"/>
            <a:ext cx="753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PERSICAIRE </a:t>
            </a:r>
            <a:r>
              <a:rPr lang="fr-FR" b="1" dirty="0" smtClean="0"/>
              <a:t>– Restitution des résultats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042924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8049852" y="1178115"/>
            <a:ext cx="1080000" cy="468000"/>
          </a:xfrm>
          <a:prstGeom prst="rect">
            <a:avLst/>
          </a:prstGeom>
          <a:solidFill>
            <a:srgbClr val="523E92"/>
          </a:solidFill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8" name="Rectangle 17"/>
          <p:cNvSpPr/>
          <p:nvPr/>
        </p:nvSpPr>
        <p:spPr>
          <a:xfrm>
            <a:off x="8049852" y="702930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49852" y="0"/>
            <a:ext cx="1080000" cy="685113"/>
          </a:xfrm>
          <a:prstGeom prst="rect">
            <a:avLst/>
          </a:prstGeom>
          <a:noFill/>
          <a:ln w="19050">
            <a:solidFill>
              <a:srgbClr val="80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rgbClr val="727E9A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7297772" y="1376497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11834" y="2729427"/>
            <a:ext cx="2004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POLLUTIONS</a:t>
            </a:r>
            <a:endParaRPr lang="fr-FR" sz="1000" b="1" dirty="0">
              <a:solidFill>
                <a:srgbClr val="BF4E4B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049852" y="4136080"/>
            <a:ext cx="107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ESPECES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049852" y="83399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PAYSAGE</a:t>
            </a:r>
            <a:r>
              <a:rPr lang="fr-FR" sz="900" u="sng" dirty="0">
                <a:solidFill>
                  <a:srgbClr val="523E92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30082" y="0"/>
            <a:ext cx="484718" cy="702016"/>
          </a:xfrm>
          <a:prstGeom prst="rect">
            <a:avLst/>
          </a:prstGeom>
          <a:solidFill>
            <a:srgbClr val="80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" name="Rectangle 11"/>
          <p:cNvSpPr/>
          <p:nvPr/>
        </p:nvSpPr>
        <p:spPr>
          <a:xfrm>
            <a:off x="7530082" y="692222"/>
            <a:ext cx="484720" cy="974422"/>
          </a:xfrm>
          <a:prstGeom prst="rect">
            <a:avLst/>
          </a:prstGeom>
          <a:solidFill>
            <a:srgbClr val="523E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3" name="Rectangle 12"/>
          <p:cNvSpPr/>
          <p:nvPr/>
        </p:nvSpPr>
        <p:spPr>
          <a:xfrm>
            <a:off x="7530082" y="1664908"/>
            <a:ext cx="486657" cy="1422918"/>
          </a:xfrm>
          <a:prstGeom prst="rect">
            <a:avLst/>
          </a:prstGeom>
          <a:solidFill>
            <a:srgbClr val="BF4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4" name="Rectangle 13"/>
          <p:cNvSpPr/>
          <p:nvPr/>
        </p:nvSpPr>
        <p:spPr>
          <a:xfrm>
            <a:off x="7530082" y="3086221"/>
            <a:ext cx="486657" cy="1424466"/>
          </a:xfrm>
          <a:prstGeom prst="rect">
            <a:avLst/>
          </a:prstGeom>
          <a:solidFill>
            <a:srgbClr val="8AA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5" name="Rectangle 14"/>
          <p:cNvSpPr/>
          <p:nvPr/>
        </p:nvSpPr>
        <p:spPr>
          <a:xfrm>
            <a:off x="7530082" y="4510689"/>
            <a:ext cx="486657" cy="2352760"/>
          </a:xfrm>
          <a:prstGeom prst="rect">
            <a:avLst/>
          </a:prstGeom>
          <a:solidFill>
            <a:srgbClr val="49A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20" name="ZoneTexte 19"/>
          <p:cNvSpPr txBox="1"/>
          <p:nvPr/>
        </p:nvSpPr>
        <p:spPr>
          <a:xfrm>
            <a:off x="8049852" y="1260983"/>
            <a:ext cx="108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POLLUTIONS</a:t>
            </a:r>
          </a:p>
          <a:p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8049852" y="224813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DEGRADATIONS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049852" y="1789668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PAYSAGE</a:t>
            </a:r>
            <a:endParaRPr lang="fr-FR" sz="900" b="1" u="sng" dirty="0">
              <a:solidFill>
                <a:srgbClr val="BF4E4B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049852" y="5051757"/>
            <a:ext cx="1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CONTRE LES PRESSIONS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049852" y="5437315"/>
            <a:ext cx="10941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HABITATS et MICROHABITATS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049852" y="5964209"/>
            <a:ext cx="107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ESPECES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971683" y="4643857"/>
            <a:ext cx="1284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STRATEGIE GLOBALE</a:t>
            </a:r>
            <a:endParaRPr lang="fr-FR" sz="900" dirty="0">
              <a:solidFill>
                <a:srgbClr val="49A0B6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049852" y="6432325"/>
            <a:ext cx="107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SENSIBILISATION ET FORMATION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8049852" y="3225972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PAYSAGE</a:t>
            </a:r>
            <a:r>
              <a:rPr lang="fr-FR" sz="900" u="sng" dirty="0">
                <a:solidFill>
                  <a:srgbClr val="8AA54D"/>
                </a:solidFill>
              </a:rPr>
              <a:t> </a:t>
            </a: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7070512" y="2248607"/>
            <a:ext cx="1421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(site)  </a:t>
            </a:r>
          </a:p>
        </p:txBody>
      </p:sp>
      <p:sp>
        <p:nvSpPr>
          <p:cNvPr id="31" name="ZoneTexte 30"/>
          <p:cNvSpPr txBox="1"/>
          <p:nvPr/>
        </p:nvSpPr>
        <p:spPr>
          <a:xfrm rot="16200000">
            <a:off x="7243242" y="235770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 rot="16200000">
            <a:off x="7294324" y="960179"/>
            <a:ext cx="9744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(contexte)</a:t>
            </a:r>
          </a:p>
        </p:txBody>
      </p:sp>
      <p:sp>
        <p:nvSpPr>
          <p:cNvPr id="33" name="ZoneTexte 32"/>
          <p:cNvSpPr txBox="1"/>
          <p:nvPr/>
        </p:nvSpPr>
        <p:spPr>
          <a:xfrm rot="16200000">
            <a:off x="6997741" y="3737615"/>
            <a:ext cx="15643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ETAT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16200000">
            <a:off x="6617639" y="5551168"/>
            <a:ext cx="2342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REPONSES</a:t>
            </a:r>
            <a:r>
              <a:rPr lang="fr-FR" sz="10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8049852" y="3658213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HABITATS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049852" y="2134335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0" name="Rectangle 49"/>
          <p:cNvSpPr/>
          <p:nvPr/>
        </p:nvSpPr>
        <p:spPr>
          <a:xfrm>
            <a:off x="8049852" y="2604273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1" name="Rectangle 50"/>
          <p:cNvSpPr/>
          <p:nvPr/>
        </p:nvSpPr>
        <p:spPr>
          <a:xfrm>
            <a:off x="8049852" y="1664909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2" name="Rectangle 51"/>
          <p:cNvSpPr/>
          <p:nvPr/>
        </p:nvSpPr>
        <p:spPr>
          <a:xfrm>
            <a:off x="8049852" y="3091430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3" name="Rectangle 52"/>
          <p:cNvSpPr/>
          <p:nvPr/>
        </p:nvSpPr>
        <p:spPr>
          <a:xfrm>
            <a:off x="8049852" y="3556652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4" name="Rectangle 53"/>
          <p:cNvSpPr/>
          <p:nvPr/>
        </p:nvSpPr>
        <p:spPr>
          <a:xfrm>
            <a:off x="8049852" y="4023604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5" name="Rectangle 54"/>
          <p:cNvSpPr/>
          <p:nvPr/>
        </p:nvSpPr>
        <p:spPr>
          <a:xfrm>
            <a:off x="8049852" y="4510689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6" name="Rectangle 55"/>
          <p:cNvSpPr/>
          <p:nvPr/>
        </p:nvSpPr>
        <p:spPr>
          <a:xfrm>
            <a:off x="8049852" y="4981731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7" name="Rectangle 56"/>
          <p:cNvSpPr/>
          <p:nvPr/>
        </p:nvSpPr>
        <p:spPr>
          <a:xfrm>
            <a:off x="8049852" y="5449365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8" name="Rectangle 57"/>
          <p:cNvSpPr/>
          <p:nvPr/>
        </p:nvSpPr>
        <p:spPr>
          <a:xfrm>
            <a:off x="8049852" y="5920164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9" name="Rectangle 58"/>
          <p:cNvSpPr/>
          <p:nvPr/>
        </p:nvSpPr>
        <p:spPr>
          <a:xfrm>
            <a:off x="8049852" y="6385257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60" name="ZoneTexte 59"/>
          <p:cNvSpPr txBox="1"/>
          <p:nvPr/>
        </p:nvSpPr>
        <p:spPr>
          <a:xfrm>
            <a:off x="8037338" y="218210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08BA4"/>
                </a:solidFill>
              </a:rPr>
              <a:t>PAYSAGE</a:t>
            </a:r>
            <a:r>
              <a:rPr lang="fr-FR" sz="900" u="sng" dirty="0">
                <a:solidFill>
                  <a:srgbClr val="808BA4"/>
                </a:solidFill>
              </a:rPr>
              <a:t> 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0" y="-2757"/>
            <a:ext cx="753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PERSICAIRE </a:t>
            </a:r>
            <a:r>
              <a:rPr lang="fr-FR" b="1" dirty="0" smtClean="0"/>
              <a:t>– Restitution des résultats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5105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8049852" y="1664909"/>
            <a:ext cx="1080000" cy="468000"/>
          </a:xfrm>
          <a:prstGeom prst="rect">
            <a:avLst/>
          </a:prstGeom>
          <a:solidFill>
            <a:srgbClr val="BF4E4B"/>
          </a:solidFill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8" name="Rectangle 17"/>
          <p:cNvSpPr/>
          <p:nvPr/>
        </p:nvSpPr>
        <p:spPr>
          <a:xfrm>
            <a:off x="8049852" y="702930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49852" y="0"/>
            <a:ext cx="1080000" cy="685113"/>
          </a:xfrm>
          <a:prstGeom prst="rect">
            <a:avLst/>
          </a:prstGeom>
          <a:noFill/>
          <a:ln w="19050">
            <a:solidFill>
              <a:srgbClr val="80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rgbClr val="727E9A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7297772" y="1376497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11834" y="2729427"/>
            <a:ext cx="2004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POLLUTIONS</a:t>
            </a:r>
            <a:endParaRPr lang="fr-FR" sz="1000" b="1" dirty="0">
              <a:solidFill>
                <a:srgbClr val="BF4E4B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049852" y="4136080"/>
            <a:ext cx="107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ESPECES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049852" y="83399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PAYSAGE</a:t>
            </a:r>
            <a:r>
              <a:rPr lang="fr-FR" sz="900" u="sng" dirty="0">
                <a:solidFill>
                  <a:srgbClr val="523E92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30082" y="0"/>
            <a:ext cx="484718" cy="702016"/>
          </a:xfrm>
          <a:prstGeom prst="rect">
            <a:avLst/>
          </a:prstGeom>
          <a:solidFill>
            <a:srgbClr val="80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" name="Rectangle 11"/>
          <p:cNvSpPr/>
          <p:nvPr/>
        </p:nvSpPr>
        <p:spPr>
          <a:xfrm>
            <a:off x="7530082" y="692222"/>
            <a:ext cx="484720" cy="974422"/>
          </a:xfrm>
          <a:prstGeom prst="rect">
            <a:avLst/>
          </a:prstGeom>
          <a:solidFill>
            <a:srgbClr val="523E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3" name="Rectangle 12"/>
          <p:cNvSpPr/>
          <p:nvPr/>
        </p:nvSpPr>
        <p:spPr>
          <a:xfrm>
            <a:off x="7530082" y="1664908"/>
            <a:ext cx="486657" cy="1422918"/>
          </a:xfrm>
          <a:prstGeom prst="rect">
            <a:avLst/>
          </a:prstGeom>
          <a:solidFill>
            <a:srgbClr val="BF4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4" name="Rectangle 13"/>
          <p:cNvSpPr/>
          <p:nvPr/>
        </p:nvSpPr>
        <p:spPr>
          <a:xfrm>
            <a:off x="7530082" y="3086221"/>
            <a:ext cx="486657" cy="1424466"/>
          </a:xfrm>
          <a:prstGeom prst="rect">
            <a:avLst/>
          </a:prstGeom>
          <a:solidFill>
            <a:srgbClr val="8AA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5" name="Rectangle 14"/>
          <p:cNvSpPr/>
          <p:nvPr/>
        </p:nvSpPr>
        <p:spPr>
          <a:xfrm>
            <a:off x="7530082" y="4510689"/>
            <a:ext cx="486657" cy="2352760"/>
          </a:xfrm>
          <a:prstGeom prst="rect">
            <a:avLst/>
          </a:prstGeom>
          <a:solidFill>
            <a:srgbClr val="49A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20" name="ZoneTexte 19"/>
          <p:cNvSpPr txBox="1"/>
          <p:nvPr/>
        </p:nvSpPr>
        <p:spPr>
          <a:xfrm>
            <a:off x="8049852" y="1260983"/>
            <a:ext cx="108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POLLUTIONS</a:t>
            </a:r>
          </a:p>
          <a:p>
            <a:endParaRPr lang="fr-FR" sz="900" dirty="0"/>
          </a:p>
        </p:txBody>
      </p:sp>
      <p:sp>
        <p:nvSpPr>
          <p:cNvPr id="22" name="ZoneTexte 21"/>
          <p:cNvSpPr txBox="1"/>
          <p:nvPr/>
        </p:nvSpPr>
        <p:spPr>
          <a:xfrm>
            <a:off x="8049852" y="224813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DEGRADATIONS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049852" y="1789668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PAYSAGE</a:t>
            </a:r>
            <a:endParaRPr lang="fr-FR" sz="900" b="1" u="sng" dirty="0">
              <a:solidFill>
                <a:schemeClr val="bg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049852" y="5051757"/>
            <a:ext cx="1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CONTRE LES PRESSIONS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049852" y="5437315"/>
            <a:ext cx="10941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HABITATS et MICROHABITATS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049852" y="5964209"/>
            <a:ext cx="107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ESPECES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971683" y="4643857"/>
            <a:ext cx="1284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STRATEGIE GLOBALE</a:t>
            </a:r>
            <a:endParaRPr lang="fr-FR" sz="900" dirty="0">
              <a:solidFill>
                <a:srgbClr val="49A0B6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049852" y="6432325"/>
            <a:ext cx="107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SENSIBILISATION ET FORMATION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8049852" y="3225972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PAYSAGE</a:t>
            </a:r>
            <a:r>
              <a:rPr lang="fr-FR" sz="900" u="sng" dirty="0">
                <a:solidFill>
                  <a:srgbClr val="8AA54D"/>
                </a:solidFill>
              </a:rPr>
              <a:t> </a:t>
            </a: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7070512" y="2248607"/>
            <a:ext cx="1421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(site)  </a:t>
            </a:r>
          </a:p>
        </p:txBody>
      </p:sp>
      <p:sp>
        <p:nvSpPr>
          <p:cNvPr id="31" name="ZoneTexte 30"/>
          <p:cNvSpPr txBox="1"/>
          <p:nvPr/>
        </p:nvSpPr>
        <p:spPr>
          <a:xfrm rot="16200000">
            <a:off x="7243242" y="235770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 rot="16200000">
            <a:off x="7294324" y="960179"/>
            <a:ext cx="9744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(contexte)</a:t>
            </a:r>
          </a:p>
        </p:txBody>
      </p:sp>
      <p:sp>
        <p:nvSpPr>
          <p:cNvPr id="33" name="ZoneTexte 32"/>
          <p:cNvSpPr txBox="1"/>
          <p:nvPr/>
        </p:nvSpPr>
        <p:spPr>
          <a:xfrm rot="16200000">
            <a:off x="6997741" y="3737615"/>
            <a:ext cx="15643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ETAT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16200000">
            <a:off x="6617639" y="5551168"/>
            <a:ext cx="2342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REPONSES</a:t>
            </a:r>
            <a:r>
              <a:rPr lang="fr-FR" sz="10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8049852" y="3658213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HABITATS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049852" y="1178115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49" name="Rectangle 48"/>
          <p:cNvSpPr/>
          <p:nvPr/>
        </p:nvSpPr>
        <p:spPr>
          <a:xfrm>
            <a:off x="8049852" y="2134335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0" name="Rectangle 49"/>
          <p:cNvSpPr/>
          <p:nvPr/>
        </p:nvSpPr>
        <p:spPr>
          <a:xfrm>
            <a:off x="8049852" y="2604273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2" name="Rectangle 51"/>
          <p:cNvSpPr/>
          <p:nvPr/>
        </p:nvSpPr>
        <p:spPr>
          <a:xfrm>
            <a:off x="8049852" y="3091430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3" name="Rectangle 52"/>
          <p:cNvSpPr/>
          <p:nvPr/>
        </p:nvSpPr>
        <p:spPr>
          <a:xfrm>
            <a:off x="8049852" y="3556652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4" name="Rectangle 53"/>
          <p:cNvSpPr/>
          <p:nvPr/>
        </p:nvSpPr>
        <p:spPr>
          <a:xfrm>
            <a:off x="8049852" y="4023604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5" name="Rectangle 54"/>
          <p:cNvSpPr/>
          <p:nvPr/>
        </p:nvSpPr>
        <p:spPr>
          <a:xfrm>
            <a:off x="8049852" y="4510689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6" name="Rectangle 55"/>
          <p:cNvSpPr/>
          <p:nvPr/>
        </p:nvSpPr>
        <p:spPr>
          <a:xfrm>
            <a:off x="8049852" y="4981731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7" name="Rectangle 56"/>
          <p:cNvSpPr/>
          <p:nvPr/>
        </p:nvSpPr>
        <p:spPr>
          <a:xfrm>
            <a:off x="8049852" y="5449365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8" name="Rectangle 57"/>
          <p:cNvSpPr/>
          <p:nvPr/>
        </p:nvSpPr>
        <p:spPr>
          <a:xfrm>
            <a:off x="8049852" y="5920164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9" name="Rectangle 58"/>
          <p:cNvSpPr/>
          <p:nvPr/>
        </p:nvSpPr>
        <p:spPr>
          <a:xfrm>
            <a:off x="8049852" y="6385257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60" name="ZoneTexte 59"/>
          <p:cNvSpPr txBox="1"/>
          <p:nvPr/>
        </p:nvSpPr>
        <p:spPr>
          <a:xfrm>
            <a:off x="8037338" y="218210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08BA4"/>
                </a:solidFill>
              </a:rPr>
              <a:t>PAYSAGE</a:t>
            </a:r>
            <a:r>
              <a:rPr lang="fr-FR" sz="900" u="sng" dirty="0">
                <a:solidFill>
                  <a:srgbClr val="808BA4"/>
                </a:solidFill>
              </a:rPr>
              <a:t> 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0" y="-2757"/>
            <a:ext cx="753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PERSICAIRE </a:t>
            </a:r>
            <a:r>
              <a:rPr lang="fr-FR" b="1" dirty="0" smtClean="0"/>
              <a:t>– Restitution des résultats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212659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8049852" y="2134335"/>
            <a:ext cx="1080000" cy="468000"/>
          </a:xfrm>
          <a:prstGeom prst="rect">
            <a:avLst/>
          </a:prstGeom>
          <a:solidFill>
            <a:srgbClr val="BF4E4B"/>
          </a:solidFill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8" name="Rectangle 17"/>
          <p:cNvSpPr/>
          <p:nvPr/>
        </p:nvSpPr>
        <p:spPr>
          <a:xfrm>
            <a:off x="8049852" y="702930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49852" y="0"/>
            <a:ext cx="1080000" cy="685113"/>
          </a:xfrm>
          <a:prstGeom prst="rect">
            <a:avLst/>
          </a:prstGeom>
          <a:noFill/>
          <a:ln w="19050">
            <a:solidFill>
              <a:srgbClr val="80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rgbClr val="727E9A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7297772" y="1376497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11834" y="2729427"/>
            <a:ext cx="2004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POLLUTIONS</a:t>
            </a:r>
            <a:endParaRPr lang="fr-FR" sz="1000" b="1" dirty="0">
              <a:solidFill>
                <a:srgbClr val="BF4E4B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049852" y="4136080"/>
            <a:ext cx="107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ESPECES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049852" y="83399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PAYSAGE</a:t>
            </a:r>
            <a:r>
              <a:rPr lang="fr-FR" sz="900" u="sng" dirty="0">
                <a:solidFill>
                  <a:srgbClr val="523E92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30082" y="0"/>
            <a:ext cx="484718" cy="702016"/>
          </a:xfrm>
          <a:prstGeom prst="rect">
            <a:avLst/>
          </a:prstGeom>
          <a:solidFill>
            <a:srgbClr val="80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" name="Rectangle 11"/>
          <p:cNvSpPr/>
          <p:nvPr/>
        </p:nvSpPr>
        <p:spPr>
          <a:xfrm>
            <a:off x="7530082" y="692222"/>
            <a:ext cx="484720" cy="974422"/>
          </a:xfrm>
          <a:prstGeom prst="rect">
            <a:avLst/>
          </a:prstGeom>
          <a:solidFill>
            <a:srgbClr val="523E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3" name="Rectangle 12"/>
          <p:cNvSpPr/>
          <p:nvPr/>
        </p:nvSpPr>
        <p:spPr>
          <a:xfrm>
            <a:off x="7530082" y="1664908"/>
            <a:ext cx="486657" cy="1422918"/>
          </a:xfrm>
          <a:prstGeom prst="rect">
            <a:avLst/>
          </a:prstGeom>
          <a:solidFill>
            <a:srgbClr val="BF4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4" name="Rectangle 13"/>
          <p:cNvSpPr/>
          <p:nvPr/>
        </p:nvSpPr>
        <p:spPr>
          <a:xfrm>
            <a:off x="7530082" y="3086221"/>
            <a:ext cx="486657" cy="1424466"/>
          </a:xfrm>
          <a:prstGeom prst="rect">
            <a:avLst/>
          </a:prstGeom>
          <a:solidFill>
            <a:srgbClr val="8AA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5" name="Rectangle 14"/>
          <p:cNvSpPr/>
          <p:nvPr/>
        </p:nvSpPr>
        <p:spPr>
          <a:xfrm>
            <a:off x="7530082" y="4510689"/>
            <a:ext cx="486657" cy="2352760"/>
          </a:xfrm>
          <a:prstGeom prst="rect">
            <a:avLst/>
          </a:prstGeom>
          <a:solidFill>
            <a:srgbClr val="49A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20" name="ZoneTexte 19"/>
          <p:cNvSpPr txBox="1"/>
          <p:nvPr/>
        </p:nvSpPr>
        <p:spPr>
          <a:xfrm>
            <a:off x="8049852" y="1260983"/>
            <a:ext cx="108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POLLUTIONS</a:t>
            </a:r>
          </a:p>
          <a:p>
            <a:endParaRPr lang="fr-FR" sz="900" dirty="0"/>
          </a:p>
        </p:txBody>
      </p:sp>
      <p:sp>
        <p:nvSpPr>
          <p:cNvPr id="22" name="ZoneTexte 21"/>
          <p:cNvSpPr txBox="1"/>
          <p:nvPr/>
        </p:nvSpPr>
        <p:spPr>
          <a:xfrm>
            <a:off x="8049852" y="224813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DEGRADATIONS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049852" y="1789668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PAYSAGE</a:t>
            </a:r>
            <a:endParaRPr lang="fr-FR" sz="900" b="1" u="sng" dirty="0">
              <a:solidFill>
                <a:srgbClr val="BF4E4B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049852" y="5051757"/>
            <a:ext cx="1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CONTRE LES PRESSIONS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049852" y="5437315"/>
            <a:ext cx="10941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HABITATS et MICROHABITATS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049852" y="5964209"/>
            <a:ext cx="107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ESPECES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971683" y="4643857"/>
            <a:ext cx="1284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STRATEGIE GLOBALE</a:t>
            </a:r>
            <a:endParaRPr lang="fr-FR" sz="900" dirty="0">
              <a:solidFill>
                <a:srgbClr val="49A0B6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049852" y="6432325"/>
            <a:ext cx="107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SENSIBILISATION ET FORMATION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8049852" y="3225972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PAYSAGE</a:t>
            </a:r>
            <a:r>
              <a:rPr lang="fr-FR" sz="900" u="sng" dirty="0">
                <a:solidFill>
                  <a:srgbClr val="8AA54D"/>
                </a:solidFill>
              </a:rPr>
              <a:t> </a:t>
            </a: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7070512" y="2248607"/>
            <a:ext cx="1421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(site)  </a:t>
            </a:r>
          </a:p>
        </p:txBody>
      </p:sp>
      <p:sp>
        <p:nvSpPr>
          <p:cNvPr id="31" name="ZoneTexte 30"/>
          <p:cNvSpPr txBox="1"/>
          <p:nvPr/>
        </p:nvSpPr>
        <p:spPr>
          <a:xfrm rot="16200000">
            <a:off x="7243242" y="235770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 rot="16200000">
            <a:off x="7294324" y="960179"/>
            <a:ext cx="9744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(contexte)</a:t>
            </a:r>
          </a:p>
        </p:txBody>
      </p:sp>
      <p:sp>
        <p:nvSpPr>
          <p:cNvPr id="33" name="ZoneTexte 32"/>
          <p:cNvSpPr txBox="1"/>
          <p:nvPr/>
        </p:nvSpPr>
        <p:spPr>
          <a:xfrm rot="16200000">
            <a:off x="6997741" y="3737615"/>
            <a:ext cx="15643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ETAT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16200000">
            <a:off x="6617639" y="5551168"/>
            <a:ext cx="2342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REPONSES</a:t>
            </a:r>
            <a:r>
              <a:rPr lang="fr-FR" sz="10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8049852" y="3658213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HABITATS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049852" y="1178115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0" name="Rectangle 49"/>
          <p:cNvSpPr/>
          <p:nvPr/>
        </p:nvSpPr>
        <p:spPr>
          <a:xfrm>
            <a:off x="8049852" y="2604273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1" name="Rectangle 50"/>
          <p:cNvSpPr/>
          <p:nvPr/>
        </p:nvSpPr>
        <p:spPr>
          <a:xfrm>
            <a:off x="8049852" y="1664909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2" name="Rectangle 51"/>
          <p:cNvSpPr/>
          <p:nvPr/>
        </p:nvSpPr>
        <p:spPr>
          <a:xfrm>
            <a:off x="8049852" y="3091430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3" name="Rectangle 52"/>
          <p:cNvSpPr/>
          <p:nvPr/>
        </p:nvSpPr>
        <p:spPr>
          <a:xfrm>
            <a:off x="8049852" y="3556652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4" name="Rectangle 53"/>
          <p:cNvSpPr/>
          <p:nvPr/>
        </p:nvSpPr>
        <p:spPr>
          <a:xfrm>
            <a:off x="8049852" y="4023604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5" name="Rectangle 54"/>
          <p:cNvSpPr/>
          <p:nvPr/>
        </p:nvSpPr>
        <p:spPr>
          <a:xfrm>
            <a:off x="8049852" y="4510689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6" name="Rectangle 55"/>
          <p:cNvSpPr/>
          <p:nvPr/>
        </p:nvSpPr>
        <p:spPr>
          <a:xfrm>
            <a:off x="8049852" y="4981731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7" name="Rectangle 56"/>
          <p:cNvSpPr/>
          <p:nvPr/>
        </p:nvSpPr>
        <p:spPr>
          <a:xfrm>
            <a:off x="8049852" y="5449365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8" name="Rectangle 57"/>
          <p:cNvSpPr/>
          <p:nvPr/>
        </p:nvSpPr>
        <p:spPr>
          <a:xfrm>
            <a:off x="8049852" y="5920164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9" name="Rectangle 58"/>
          <p:cNvSpPr/>
          <p:nvPr/>
        </p:nvSpPr>
        <p:spPr>
          <a:xfrm>
            <a:off x="8049852" y="6385257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60" name="ZoneTexte 59"/>
          <p:cNvSpPr txBox="1"/>
          <p:nvPr/>
        </p:nvSpPr>
        <p:spPr>
          <a:xfrm>
            <a:off x="8037338" y="218210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08BA4"/>
                </a:solidFill>
              </a:rPr>
              <a:t>PAYSAGE</a:t>
            </a:r>
            <a:r>
              <a:rPr lang="fr-FR" sz="900" u="sng" dirty="0">
                <a:solidFill>
                  <a:srgbClr val="808BA4"/>
                </a:solidFill>
              </a:rPr>
              <a:t> 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0" y="-2757"/>
            <a:ext cx="753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PERSICAIRE </a:t>
            </a:r>
            <a:r>
              <a:rPr lang="fr-FR" b="1" dirty="0" smtClean="0"/>
              <a:t>– Restitution des résultats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615873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8049852" y="2604273"/>
            <a:ext cx="1080000" cy="468000"/>
          </a:xfrm>
          <a:prstGeom prst="rect">
            <a:avLst/>
          </a:prstGeom>
          <a:solidFill>
            <a:srgbClr val="BF4E4B"/>
          </a:solidFill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8" name="Rectangle 17"/>
          <p:cNvSpPr/>
          <p:nvPr/>
        </p:nvSpPr>
        <p:spPr>
          <a:xfrm>
            <a:off x="8049852" y="702930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49852" y="0"/>
            <a:ext cx="1080000" cy="685113"/>
          </a:xfrm>
          <a:prstGeom prst="rect">
            <a:avLst/>
          </a:prstGeom>
          <a:noFill/>
          <a:ln w="19050">
            <a:solidFill>
              <a:srgbClr val="80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rgbClr val="727E9A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7297772" y="1376497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11834" y="2729427"/>
            <a:ext cx="2004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POLLUTIONS</a:t>
            </a:r>
            <a:endParaRPr lang="fr-FR" sz="10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049852" y="4136080"/>
            <a:ext cx="107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ESPECES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049852" y="83399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PAYSAGE</a:t>
            </a:r>
            <a:r>
              <a:rPr lang="fr-FR" sz="900" u="sng" dirty="0">
                <a:solidFill>
                  <a:srgbClr val="523E92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30082" y="0"/>
            <a:ext cx="484718" cy="702016"/>
          </a:xfrm>
          <a:prstGeom prst="rect">
            <a:avLst/>
          </a:prstGeom>
          <a:solidFill>
            <a:srgbClr val="80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" name="Rectangle 11"/>
          <p:cNvSpPr/>
          <p:nvPr/>
        </p:nvSpPr>
        <p:spPr>
          <a:xfrm>
            <a:off x="7530082" y="692222"/>
            <a:ext cx="484720" cy="974422"/>
          </a:xfrm>
          <a:prstGeom prst="rect">
            <a:avLst/>
          </a:prstGeom>
          <a:solidFill>
            <a:srgbClr val="523E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3" name="Rectangle 12"/>
          <p:cNvSpPr/>
          <p:nvPr/>
        </p:nvSpPr>
        <p:spPr>
          <a:xfrm>
            <a:off x="7530082" y="1664908"/>
            <a:ext cx="486657" cy="1422918"/>
          </a:xfrm>
          <a:prstGeom prst="rect">
            <a:avLst/>
          </a:prstGeom>
          <a:solidFill>
            <a:srgbClr val="BF4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4" name="Rectangle 13"/>
          <p:cNvSpPr/>
          <p:nvPr/>
        </p:nvSpPr>
        <p:spPr>
          <a:xfrm>
            <a:off x="7530082" y="3086221"/>
            <a:ext cx="486657" cy="1424466"/>
          </a:xfrm>
          <a:prstGeom prst="rect">
            <a:avLst/>
          </a:prstGeom>
          <a:solidFill>
            <a:srgbClr val="8AA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5" name="Rectangle 14"/>
          <p:cNvSpPr/>
          <p:nvPr/>
        </p:nvSpPr>
        <p:spPr>
          <a:xfrm>
            <a:off x="7530082" y="4510689"/>
            <a:ext cx="486657" cy="2352760"/>
          </a:xfrm>
          <a:prstGeom prst="rect">
            <a:avLst/>
          </a:prstGeom>
          <a:solidFill>
            <a:srgbClr val="49A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20" name="ZoneTexte 19"/>
          <p:cNvSpPr txBox="1"/>
          <p:nvPr/>
        </p:nvSpPr>
        <p:spPr>
          <a:xfrm>
            <a:off x="8049852" y="1260983"/>
            <a:ext cx="108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POLLUTIONS</a:t>
            </a:r>
          </a:p>
          <a:p>
            <a:endParaRPr lang="fr-FR" sz="900" dirty="0"/>
          </a:p>
        </p:txBody>
      </p:sp>
      <p:sp>
        <p:nvSpPr>
          <p:cNvPr id="22" name="ZoneTexte 21"/>
          <p:cNvSpPr txBox="1"/>
          <p:nvPr/>
        </p:nvSpPr>
        <p:spPr>
          <a:xfrm>
            <a:off x="8049852" y="224813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DEGRADATIONS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049852" y="1789668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PAYSAGE</a:t>
            </a:r>
            <a:endParaRPr lang="fr-FR" sz="900" b="1" u="sng" dirty="0">
              <a:solidFill>
                <a:srgbClr val="BF4E4B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049852" y="5051757"/>
            <a:ext cx="1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CONTRE LES PRESSIONS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049852" y="5437315"/>
            <a:ext cx="10941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HABITATS et MICROHABITATS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049852" y="5964209"/>
            <a:ext cx="107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ESPECES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971683" y="4643857"/>
            <a:ext cx="1284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STRATEGIE GLOBALE</a:t>
            </a:r>
            <a:endParaRPr lang="fr-FR" sz="900" dirty="0">
              <a:solidFill>
                <a:srgbClr val="49A0B6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049852" y="6432325"/>
            <a:ext cx="107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SENSIBILISATION ET FORMATION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8049852" y="3225972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PAYSAGE</a:t>
            </a:r>
            <a:r>
              <a:rPr lang="fr-FR" sz="900" u="sng" dirty="0">
                <a:solidFill>
                  <a:srgbClr val="8AA54D"/>
                </a:solidFill>
              </a:rPr>
              <a:t> </a:t>
            </a: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7070512" y="2248607"/>
            <a:ext cx="1421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(site)  </a:t>
            </a:r>
          </a:p>
        </p:txBody>
      </p:sp>
      <p:sp>
        <p:nvSpPr>
          <p:cNvPr id="31" name="ZoneTexte 30"/>
          <p:cNvSpPr txBox="1"/>
          <p:nvPr/>
        </p:nvSpPr>
        <p:spPr>
          <a:xfrm rot="16200000">
            <a:off x="7243242" y="235770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 rot="16200000">
            <a:off x="7294324" y="960179"/>
            <a:ext cx="9744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(contexte)</a:t>
            </a:r>
          </a:p>
        </p:txBody>
      </p:sp>
      <p:sp>
        <p:nvSpPr>
          <p:cNvPr id="33" name="ZoneTexte 32"/>
          <p:cNvSpPr txBox="1"/>
          <p:nvPr/>
        </p:nvSpPr>
        <p:spPr>
          <a:xfrm rot="16200000">
            <a:off x="6997741" y="3737615"/>
            <a:ext cx="15643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ETAT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16200000">
            <a:off x="6617639" y="5551168"/>
            <a:ext cx="2342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REPONSES</a:t>
            </a:r>
            <a:r>
              <a:rPr lang="fr-FR" sz="10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8049852" y="3658213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HABITATS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049852" y="1178115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49" name="Rectangle 48"/>
          <p:cNvSpPr/>
          <p:nvPr/>
        </p:nvSpPr>
        <p:spPr>
          <a:xfrm>
            <a:off x="8049852" y="2134335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1" name="Rectangle 50"/>
          <p:cNvSpPr/>
          <p:nvPr/>
        </p:nvSpPr>
        <p:spPr>
          <a:xfrm>
            <a:off x="8049852" y="1664909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2" name="Rectangle 51"/>
          <p:cNvSpPr/>
          <p:nvPr/>
        </p:nvSpPr>
        <p:spPr>
          <a:xfrm>
            <a:off x="8049852" y="3091430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3" name="Rectangle 52"/>
          <p:cNvSpPr/>
          <p:nvPr/>
        </p:nvSpPr>
        <p:spPr>
          <a:xfrm>
            <a:off x="8049852" y="3556652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4" name="Rectangle 53"/>
          <p:cNvSpPr/>
          <p:nvPr/>
        </p:nvSpPr>
        <p:spPr>
          <a:xfrm>
            <a:off x="8049852" y="4023604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5" name="Rectangle 54"/>
          <p:cNvSpPr/>
          <p:nvPr/>
        </p:nvSpPr>
        <p:spPr>
          <a:xfrm>
            <a:off x="8049852" y="4510689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6" name="Rectangle 55"/>
          <p:cNvSpPr/>
          <p:nvPr/>
        </p:nvSpPr>
        <p:spPr>
          <a:xfrm>
            <a:off x="8049852" y="4981731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7" name="Rectangle 56"/>
          <p:cNvSpPr/>
          <p:nvPr/>
        </p:nvSpPr>
        <p:spPr>
          <a:xfrm>
            <a:off x="8049852" y="5449365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8" name="Rectangle 57"/>
          <p:cNvSpPr/>
          <p:nvPr/>
        </p:nvSpPr>
        <p:spPr>
          <a:xfrm>
            <a:off x="8049852" y="5920164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9" name="Rectangle 58"/>
          <p:cNvSpPr/>
          <p:nvPr/>
        </p:nvSpPr>
        <p:spPr>
          <a:xfrm>
            <a:off x="8049852" y="6385257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60" name="ZoneTexte 59"/>
          <p:cNvSpPr txBox="1"/>
          <p:nvPr/>
        </p:nvSpPr>
        <p:spPr>
          <a:xfrm>
            <a:off x="8037338" y="218210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08BA4"/>
                </a:solidFill>
              </a:rPr>
              <a:t>PAYSAGE</a:t>
            </a:r>
            <a:r>
              <a:rPr lang="fr-FR" sz="900" u="sng" dirty="0">
                <a:solidFill>
                  <a:srgbClr val="808BA4"/>
                </a:solidFill>
              </a:rPr>
              <a:t> 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0" y="-2757"/>
            <a:ext cx="753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PERSICAIRE </a:t>
            </a:r>
            <a:r>
              <a:rPr lang="fr-FR" b="1" dirty="0" smtClean="0"/>
              <a:t>– Restitution des résultats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722286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8049852" y="3091430"/>
            <a:ext cx="1080000" cy="468000"/>
          </a:xfrm>
          <a:prstGeom prst="rect">
            <a:avLst/>
          </a:prstGeom>
          <a:solidFill>
            <a:srgbClr val="8AA54D"/>
          </a:solidFill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8" name="Rectangle 17"/>
          <p:cNvSpPr/>
          <p:nvPr/>
        </p:nvSpPr>
        <p:spPr>
          <a:xfrm>
            <a:off x="8049852" y="702930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49852" y="0"/>
            <a:ext cx="1080000" cy="685113"/>
          </a:xfrm>
          <a:prstGeom prst="rect">
            <a:avLst/>
          </a:prstGeom>
          <a:noFill/>
          <a:ln w="19050">
            <a:solidFill>
              <a:srgbClr val="80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rgbClr val="727E9A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7297772" y="1376497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11834" y="2729427"/>
            <a:ext cx="2004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POLLUTIONS</a:t>
            </a:r>
            <a:endParaRPr lang="fr-FR" sz="1000" b="1" dirty="0">
              <a:solidFill>
                <a:srgbClr val="BF4E4B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049852" y="4136080"/>
            <a:ext cx="107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ESPECES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049852" y="83399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PAYSAGE</a:t>
            </a:r>
            <a:r>
              <a:rPr lang="fr-FR" sz="900" u="sng" dirty="0">
                <a:solidFill>
                  <a:srgbClr val="523E92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30082" y="0"/>
            <a:ext cx="484718" cy="702016"/>
          </a:xfrm>
          <a:prstGeom prst="rect">
            <a:avLst/>
          </a:prstGeom>
          <a:solidFill>
            <a:srgbClr val="80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" name="Rectangle 11"/>
          <p:cNvSpPr/>
          <p:nvPr/>
        </p:nvSpPr>
        <p:spPr>
          <a:xfrm>
            <a:off x="7530082" y="692222"/>
            <a:ext cx="484720" cy="974422"/>
          </a:xfrm>
          <a:prstGeom prst="rect">
            <a:avLst/>
          </a:prstGeom>
          <a:solidFill>
            <a:srgbClr val="523E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3" name="Rectangle 12"/>
          <p:cNvSpPr/>
          <p:nvPr/>
        </p:nvSpPr>
        <p:spPr>
          <a:xfrm>
            <a:off x="7530082" y="1664908"/>
            <a:ext cx="486657" cy="1422918"/>
          </a:xfrm>
          <a:prstGeom prst="rect">
            <a:avLst/>
          </a:prstGeom>
          <a:solidFill>
            <a:srgbClr val="BF4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4" name="Rectangle 13"/>
          <p:cNvSpPr/>
          <p:nvPr/>
        </p:nvSpPr>
        <p:spPr>
          <a:xfrm>
            <a:off x="7530082" y="3086221"/>
            <a:ext cx="486657" cy="1424466"/>
          </a:xfrm>
          <a:prstGeom prst="rect">
            <a:avLst/>
          </a:prstGeom>
          <a:solidFill>
            <a:srgbClr val="8AA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5" name="Rectangle 14"/>
          <p:cNvSpPr/>
          <p:nvPr/>
        </p:nvSpPr>
        <p:spPr>
          <a:xfrm>
            <a:off x="7530082" y="4510689"/>
            <a:ext cx="486657" cy="2352760"/>
          </a:xfrm>
          <a:prstGeom prst="rect">
            <a:avLst/>
          </a:prstGeom>
          <a:solidFill>
            <a:srgbClr val="49A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20" name="ZoneTexte 19"/>
          <p:cNvSpPr txBox="1"/>
          <p:nvPr/>
        </p:nvSpPr>
        <p:spPr>
          <a:xfrm>
            <a:off x="8049852" y="1260983"/>
            <a:ext cx="108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POLLUTIONS</a:t>
            </a:r>
          </a:p>
          <a:p>
            <a:endParaRPr lang="fr-FR" sz="900" dirty="0"/>
          </a:p>
        </p:txBody>
      </p:sp>
      <p:sp>
        <p:nvSpPr>
          <p:cNvPr id="22" name="ZoneTexte 21"/>
          <p:cNvSpPr txBox="1"/>
          <p:nvPr/>
        </p:nvSpPr>
        <p:spPr>
          <a:xfrm>
            <a:off x="8049852" y="224813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DEGRADATIONS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049852" y="1789668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PAYSAGE</a:t>
            </a:r>
            <a:endParaRPr lang="fr-FR" sz="900" b="1" u="sng" dirty="0">
              <a:solidFill>
                <a:srgbClr val="BF4E4B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049852" y="5051757"/>
            <a:ext cx="1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CONTRE LES PRESSIONS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049852" y="5437315"/>
            <a:ext cx="10941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HABITATS et MICROHABITATS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049852" y="5964209"/>
            <a:ext cx="107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ESPECES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971683" y="4643857"/>
            <a:ext cx="1284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STRATEGIE GLOBALE</a:t>
            </a:r>
            <a:endParaRPr lang="fr-FR" sz="900" dirty="0">
              <a:solidFill>
                <a:srgbClr val="49A0B6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049852" y="6432325"/>
            <a:ext cx="107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SENSIBILISATION ET FORMATION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8049852" y="3225972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PAYSAGE</a:t>
            </a:r>
            <a:r>
              <a:rPr lang="fr-FR" sz="900" u="sng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7070512" y="2248607"/>
            <a:ext cx="1421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(site)  </a:t>
            </a:r>
          </a:p>
        </p:txBody>
      </p:sp>
      <p:sp>
        <p:nvSpPr>
          <p:cNvPr id="31" name="ZoneTexte 30"/>
          <p:cNvSpPr txBox="1"/>
          <p:nvPr/>
        </p:nvSpPr>
        <p:spPr>
          <a:xfrm rot="16200000">
            <a:off x="7243242" y="235770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 rot="16200000">
            <a:off x="7294324" y="960179"/>
            <a:ext cx="9744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(contexte)</a:t>
            </a:r>
          </a:p>
        </p:txBody>
      </p:sp>
      <p:sp>
        <p:nvSpPr>
          <p:cNvPr id="33" name="ZoneTexte 32"/>
          <p:cNvSpPr txBox="1"/>
          <p:nvPr/>
        </p:nvSpPr>
        <p:spPr>
          <a:xfrm rot="16200000">
            <a:off x="6997741" y="3737615"/>
            <a:ext cx="15643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ETAT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16200000">
            <a:off x="6617639" y="5551168"/>
            <a:ext cx="2342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REPONSES</a:t>
            </a:r>
            <a:r>
              <a:rPr lang="fr-FR" sz="10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8049852" y="3658213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HABITATS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049852" y="1178115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49" name="Rectangle 48"/>
          <p:cNvSpPr/>
          <p:nvPr/>
        </p:nvSpPr>
        <p:spPr>
          <a:xfrm>
            <a:off x="8049852" y="2134335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0" name="Rectangle 49"/>
          <p:cNvSpPr/>
          <p:nvPr/>
        </p:nvSpPr>
        <p:spPr>
          <a:xfrm>
            <a:off x="8049852" y="2604273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1" name="Rectangle 50"/>
          <p:cNvSpPr/>
          <p:nvPr/>
        </p:nvSpPr>
        <p:spPr>
          <a:xfrm>
            <a:off x="8049852" y="1664909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3" name="Rectangle 52"/>
          <p:cNvSpPr/>
          <p:nvPr/>
        </p:nvSpPr>
        <p:spPr>
          <a:xfrm>
            <a:off x="8049852" y="3556652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4" name="Rectangle 53"/>
          <p:cNvSpPr/>
          <p:nvPr/>
        </p:nvSpPr>
        <p:spPr>
          <a:xfrm>
            <a:off x="8049852" y="4023604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5" name="Rectangle 54"/>
          <p:cNvSpPr/>
          <p:nvPr/>
        </p:nvSpPr>
        <p:spPr>
          <a:xfrm>
            <a:off x="8049852" y="4510689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6" name="Rectangle 55"/>
          <p:cNvSpPr/>
          <p:nvPr/>
        </p:nvSpPr>
        <p:spPr>
          <a:xfrm>
            <a:off x="8049852" y="4981731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7" name="Rectangle 56"/>
          <p:cNvSpPr/>
          <p:nvPr/>
        </p:nvSpPr>
        <p:spPr>
          <a:xfrm>
            <a:off x="8049852" y="5449365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8" name="Rectangle 57"/>
          <p:cNvSpPr/>
          <p:nvPr/>
        </p:nvSpPr>
        <p:spPr>
          <a:xfrm>
            <a:off x="8049852" y="5920164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9" name="Rectangle 58"/>
          <p:cNvSpPr/>
          <p:nvPr/>
        </p:nvSpPr>
        <p:spPr>
          <a:xfrm>
            <a:off x="8049852" y="6385257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60" name="ZoneTexte 59"/>
          <p:cNvSpPr txBox="1"/>
          <p:nvPr/>
        </p:nvSpPr>
        <p:spPr>
          <a:xfrm>
            <a:off x="8037338" y="218210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08BA4"/>
                </a:solidFill>
              </a:rPr>
              <a:t>PAYSAGE</a:t>
            </a:r>
            <a:r>
              <a:rPr lang="fr-FR" sz="900" u="sng" dirty="0">
                <a:solidFill>
                  <a:srgbClr val="808BA4"/>
                </a:solidFill>
              </a:rPr>
              <a:t> 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0" y="-2757"/>
            <a:ext cx="753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PERSICAIRE </a:t>
            </a:r>
            <a:r>
              <a:rPr lang="fr-FR" b="1" dirty="0" smtClean="0"/>
              <a:t>– Restitution des résultats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938989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8049852" y="3556652"/>
            <a:ext cx="1080000" cy="468000"/>
          </a:xfrm>
          <a:prstGeom prst="rect">
            <a:avLst/>
          </a:prstGeom>
          <a:solidFill>
            <a:srgbClr val="8AA54D"/>
          </a:solidFill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8" name="Rectangle 17"/>
          <p:cNvSpPr/>
          <p:nvPr/>
        </p:nvSpPr>
        <p:spPr>
          <a:xfrm>
            <a:off x="8049852" y="702930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49852" y="0"/>
            <a:ext cx="1080000" cy="685113"/>
          </a:xfrm>
          <a:prstGeom prst="rect">
            <a:avLst/>
          </a:prstGeom>
          <a:noFill/>
          <a:ln w="19050">
            <a:solidFill>
              <a:srgbClr val="80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rgbClr val="727E9A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7297772" y="1376497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11834" y="2729427"/>
            <a:ext cx="2004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POLLUTIONS</a:t>
            </a:r>
            <a:endParaRPr lang="fr-FR" sz="1000" b="1" dirty="0">
              <a:solidFill>
                <a:srgbClr val="BF4E4B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049852" y="4136080"/>
            <a:ext cx="107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ESPECES</a:t>
            </a:r>
            <a:endParaRPr lang="fr-FR" sz="900" dirty="0">
              <a:solidFill>
                <a:srgbClr val="8AA54D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049852" y="83399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PAYSAGE</a:t>
            </a:r>
            <a:r>
              <a:rPr lang="fr-FR" sz="900" u="sng" dirty="0">
                <a:solidFill>
                  <a:srgbClr val="523E92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30082" y="0"/>
            <a:ext cx="484718" cy="702016"/>
          </a:xfrm>
          <a:prstGeom prst="rect">
            <a:avLst/>
          </a:prstGeom>
          <a:solidFill>
            <a:srgbClr val="80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" name="Rectangle 11"/>
          <p:cNvSpPr/>
          <p:nvPr/>
        </p:nvSpPr>
        <p:spPr>
          <a:xfrm>
            <a:off x="7530082" y="692222"/>
            <a:ext cx="484720" cy="974422"/>
          </a:xfrm>
          <a:prstGeom prst="rect">
            <a:avLst/>
          </a:prstGeom>
          <a:solidFill>
            <a:srgbClr val="523E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3" name="Rectangle 12"/>
          <p:cNvSpPr/>
          <p:nvPr/>
        </p:nvSpPr>
        <p:spPr>
          <a:xfrm>
            <a:off x="7530082" y="1664908"/>
            <a:ext cx="486657" cy="1422918"/>
          </a:xfrm>
          <a:prstGeom prst="rect">
            <a:avLst/>
          </a:prstGeom>
          <a:solidFill>
            <a:srgbClr val="BF4E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4" name="Rectangle 13"/>
          <p:cNvSpPr/>
          <p:nvPr/>
        </p:nvSpPr>
        <p:spPr>
          <a:xfrm>
            <a:off x="7530082" y="3086221"/>
            <a:ext cx="486657" cy="1424466"/>
          </a:xfrm>
          <a:prstGeom prst="rect">
            <a:avLst/>
          </a:prstGeom>
          <a:solidFill>
            <a:srgbClr val="8AA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5" name="Rectangle 14"/>
          <p:cNvSpPr/>
          <p:nvPr/>
        </p:nvSpPr>
        <p:spPr>
          <a:xfrm>
            <a:off x="7530082" y="4510689"/>
            <a:ext cx="486657" cy="2352760"/>
          </a:xfrm>
          <a:prstGeom prst="rect">
            <a:avLst/>
          </a:prstGeom>
          <a:solidFill>
            <a:srgbClr val="49A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20" name="ZoneTexte 19"/>
          <p:cNvSpPr txBox="1"/>
          <p:nvPr/>
        </p:nvSpPr>
        <p:spPr>
          <a:xfrm>
            <a:off x="8049852" y="1260983"/>
            <a:ext cx="108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523E92"/>
                </a:solidFill>
              </a:rPr>
              <a:t>POLLUTIONS</a:t>
            </a:r>
          </a:p>
          <a:p>
            <a:endParaRPr lang="fr-FR" sz="900" dirty="0"/>
          </a:p>
        </p:txBody>
      </p:sp>
      <p:sp>
        <p:nvSpPr>
          <p:cNvPr id="22" name="ZoneTexte 21"/>
          <p:cNvSpPr txBox="1"/>
          <p:nvPr/>
        </p:nvSpPr>
        <p:spPr>
          <a:xfrm>
            <a:off x="8049852" y="2248133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DEGRADATIONS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049852" y="1789668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BF4E4B"/>
                </a:solidFill>
              </a:rPr>
              <a:t>PAYSAGE</a:t>
            </a:r>
            <a:endParaRPr lang="fr-FR" sz="900" b="1" u="sng" dirty="0">
              <a:solidFill>
                <a:srgbClr val="BF4E4B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049852" y="5051757"/>
            <a:ext cx="1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CONTRE LES PRESSIONS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049852" y="5437315"/>
            <a:ext cx="10941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HABITATS et MICROHABITATS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049852" y="5964209"/>
            <a:ext cx="107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ACTIONS POUR LES ESPECES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971683" y="4643857"/>
            <a:ext cx="1284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STRATEGIE GLOBALE</a:t>
            </a:r>
            <a:endParaRPr lang="fr-FR" sz="900" dirty="0">
              <a:solidFill>
                <a:srgbClr val="49A0B6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049852" y="6432325"/>
            <a:ext cx="107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49A0B6"/>
                </a:solidFill>
              </a:rPr>
              <a:t>SENSIBILISATION ET FORMATION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8049852" y="3225972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AA54D"/>
                </a:solidFill>
              </a:rPr>
              <a:t>PAYSAGE</a:t>
            </a:r>
            <a:r>
              <a:rPr lang="fr-FR" sz="900" u="sng" dirty="0">
                <a:solidFill>
                  <a:srgbClr val="8AA54D"/>
                </a:solidFill>
              </a:rPr>
              <a:t> </a:t>
            </a: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7070512" y="2248607"/>
            <a:ext cx="1421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(site)  </a:t>
            </a:r>
          </a:p>
        </p:txBody>
      </p:sp>
      <p:sp>
        <p:nvSpPr>
          <p:cNvPr id="31" name="ZoneTexte 30"/>
          <p:cNvSpPr txBox="1"/>
          <p:nvPr/>
        </p:nvSpPr>
        <p:spPr>
          <a:xfrm rot="16200000">
            <a:off x="7243242" y="235770"/>
            <a:ext cx="1076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CONTEXTE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 rot="16200000">
            <a:off x="7294324" y="960179"/>
            <a:ext cx="9744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PRESSIONS (contexte)</a:t>
            </a:r>
          </a:p>
        </p:txBody>
      </p:sp>
      <p:sp>
        <p:nvSpPr>
          <p:cNvPr id="33" name="ZoneTexte 32"/>
          <p:cNvSpPr txBox="1"/>
          <p:nvPr/>
        </p:nvSpPr>
        <p:spPr>
          <a:xfrm rot="16200000">
            <a:off x="6997741" y="3737615"/>
            <a:ext cx="15643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ETAT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16200000">
            <a:off x="6617639" y="5551168"/>
            <a:ext cx="2342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</a:rPr>
              <a:t>REPONSES</a:t>
            </a:r>
            <a:r>
              <a:rPr lang="fr-FR" sz="105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8049852" y="3658213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HABITATS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049852" y="1178115"/>
            <a:ext cx="1080000" cy="468000"/>
          </a:xfrm>
          <a:prstGeom prst="rect">
            <a:avLst/>
          </a:prstGeom>
          <a:noFill/>
          <a:ln w="19050">
            <a:solidFill>
              <a:srgbClr val="523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49" name="Rectangle 48"/>
          <p:cNvSpPr/>
          <p:nvPr/>
        </p:nvSpPr>
        <p:spPr>
          <a:xfrm>
            <a:off x="8049852" y="2134335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0" name="Rectangle 49"/>
          <p:cNvSpPr/>
          <p:nvPr/>
        </p:nvSpPr>
        <p:spPr>
          <a:xfrm>
            <a:off x="8049852" y="2604273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1" name="Rectangle 50"/>
          <p:cNvSpPr/>
          <p:nvPr/>
        </p:nvSpPr>
        <p:spPr>
          <a:xfrm>
            <a:off x="8049852" y="1664909"/>
            <a:ext cx="1080000" cy="468000"/>
          </a:xfrm>
          <a:prstGeom prst="rect">
            <a:avLst/>
          </a:prstGeom>
          <a:noFill/>
          <a:ln w="19050">
            <a:solidFill>
              <a:srgbClr val="BF4E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2" name="Rectangle 51"/>
          <p:cNvSpPr/>
          <p:nvPr/>
        </p:nvSpPr>
        <p:spPr>
          <a:xfrm>
            <a:off x="8049852" y="3091430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4" name="Rectangle 53"/>
          <p:cNvSpPr/>
          <p:nvPr/>
        </p:nvSpPr>
        <p:spPr>
          <a:xfrm>
            <a:off x="8049852" y="4023604"/>
            <a:ext cx="1080000" cy="468000"/>
          </a:xfrm>
          <a:prstGeom prst="rect">
            <a:avLst/>
          </a:prstGeom>
          <a:noFill/>
          <a:ln w="19050">
            <a:solidFill>
              <a:srgbClr val="8AA5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5" name="Rectangle 54"/>
          <p:cNvSpPr/>
          <p:nvPr/>
        </p:nvSpPr>
        <p:spPr>
          <a:xfrm>
            <a:off x="8049852" y="4510689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6" name="Rectangle 55"/>
          <p:cNvSpPr/>
          <p:nvPr/>
        </p:nvSpPr>
        <p:spPr>
          <a:xfrm>
            <a:off x="8049852" y="4981731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7" name="Rectangle 56"/>
          <p:cNvSpPr/>
          <p:nvPr/>
        </p:nvSpPr>
        <p:spPr>
          <a:xfrm>
            <a:off x="8049852" y="5449365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8" name="Rectangle 57"/>
          <p:cNvSpPr/>
          <p:nvPr/>
        </p:nvSpPr>
        <p:spPr>
          <a:xfrm>
            <a:off x="8049852" y="5920164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59" name="Rectangle 58"/>
          <p:cNvSpPr/>
          <p:nvPr/>
        </p:nvSpPr>
        <p:spPr>
          <a:xfrm>
            <a:off x="8049852" y="6385257"/>
            <a:ext cx="1080000" cy="468000"/>
          </a:xfrm>
          <a:prstGeom prst="rect">
            <a:avLst/>
          </a:prstGeom>
          <a:noFill/>
          <a:ln w="19050">
            <a:solidFill>
              <a:srgbClr val="49A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60" name="ZoneTexte 59"/>
          <p:cNvSpPr txBox="1"/>
          <p:nvPr/>
        </p:nvSpPr>
        <p:spPr>
          <a:xfrm>
            <a:off x="8037338" y="218210"/>
            <a:ext cx="1085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808BA4"/>
                </a:solidFill>
              </a:rPr>
              <a:t>PAYSAGE</a:t>
            </a:r>
            <a:r>
              <a:rPr lang="fr-FR" sz="900" u="sng" dirty="0">
                <a:solidFill>
                  <a:srgbClr val="808BA4"/>
                </a:solidFill>
              </a:rPr>
              <a:t> 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0" y="-2757"/>
            <a:ext cx="753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PERSICAIRE </a:t>
            </a:r>
            <a:r>
              <a:rPr lang="fr-FR" b="1" dirty="0" smtClean="0"/>
              <a:t>– Restitution des résultats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0774372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348B0552A1634B8C7EFD47820CCB32" ma:contentTypeVersion="3" ma:contentTypeDescription="Crée un document." ma:contentTypeScope="" ma:versionID="bcc76a89f3f2c112465ca20217e95172">
  <xsd:schema xmlns:xsd="http://www.w3.org/2001/XMLSchema" xmlns:xs="http://www.w3.org/2001/XMLSchema" xmlns:p="http://schemas.microsoft.com/office/2006/metadata/properties" xmlns:ns2="5bec9c90-7df1-4138-9c75-e29312588b64" targetNamespace="http://schemas.microsoft.com/office/2006/metadata/properties" ma:root="true" ma:fieldsID="f16d81e2a1009e52294c1c530c7de6ff" ns2:_="">
    <xsd:import namespace="5bec9c90-7df1-4138-9c75-e29312588b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ec9c90-7df1-4138-9c75-e29312588b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AE1849-938E-4AA7-ABB0-94B7B974D2B7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5bec9c90-7df1-4138-9c75-e29312588b6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E01FF39-0E35-4217-B168-7039BB3EE3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ec9c90-7df1-4138-9c75-e29312588b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659935-9942-4ABE-8D90-BA32210BEA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650</Words>
  <Application>Microsoft Office PowerPoint</Application>
  <PresentationFormat>Affichage à l'écran (4:3)</PresentationFormat>
  <Paragraphs>303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Muséum national d'Histoire naturelle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DELZONS</dc:creator>
  <cp:lastModifiedBy>Olivier DELZONS</cp:lastModifiedBy>
  <cp:revision>11</cp:revision>
  <dcterms:created xsi:type="dcterms:W3CDTF">2022-05-18T09:21:53Z</dcterms:created>
  <dcterms:modified xsi:type="dcterms:W3CDTF">2023-11-07T16:10:10Z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0x010100BF348B0552A1634B8C7EFD47820CCB32</vt:lpwstr>
  </property>
</Properties>
</file>